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3" r:id="rId4"/>
    <p:sldId id="258" r:id="rId5"/>
    <p:sldId id="259" r:id="rId6"/>
    <p:sldId id="260" r:id="rId7"/>
    <p:sldId id="264" r:id="rId8"/>
    <p:sldId id="266" r:id="rId9"/>
    <p:sldId id="262" r:id="rId10"/>
    <p:sldId id="275" r:id="rId11"/>
    <p:sldId id="267" r:id="rId12"/>
    <p:sldId id="274" r:id="rId13"/>
    <p:sldId id="273" r:id="rId14"/>
    <p:sldId id="272"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91011A-5F57-C39D-E214-07A684C87767}" name="Kate Jennings" initials="KJ" userId="S::kjennings@acenet.co.uk::c987ea32-2c27-4f48-9ea2-cb8e6ab8bd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082"/>
    <a:srgbClr val="00938E"/>
    <a:srgbClr val="00A5EC"/>
    <a:srgbClr val="000000"/>
    <a:srgbClr val="808080"/>
    <a:srgbClr val="996633"/>
    <a:srgbClr val="00A0E4"/>
    <a:srgbClr val="FFEFAC"/>
    <a:srgbClr val="0091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72468-5BA6-459E-B3EE-EBB90EE2D298}" type="datetimeFigureOut">
              <a:rPr lang="en-GB" smtClean="0"/>
              <a:t>16/05/2024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5D7D5-A4C5-49C8-A698-FA5604A61037}" type="slidenum">
              <a:rPr lang="en-GB" smtClean="0"/>
              <a:t>‹#›</a:t>
            </a:fld>
            <a:endParaRPr lang="en-GB"/>
          </a:p>
        </p:txBody>
      </p:sp>
    </p:spTree>
    <p:extLst>
      <p:ext uri="{BB962C8B-B14F-4D97-AF65-F5344CB8AC3E}">
        <p14:creationId xmlns:p14="http://schemas.microsoft.com/office/powerpoint/2010/main" val="103926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E5D7D5-A4C5-49C8-A698-FA5604A61037}" type="slidenum">
              <a:rPr lang="en-GB" smtClean="0"/>
              <a:t>1</a:t>
            </a:fld>
            <a:endParaRPr lang="en-GB"/>
          </a:p>
        </p:txBody>
      </p:sp>
    </p:spTree>
    <p:extLst>
      <p:ext uri="{BB962C8B-B14F-4D97-AF65-F5344CB8AC3E}">
        <p14:creationId xmlns:p14="http://schemas.microsoft.com/office/powerpoint/2010/main" val="183654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E5D7D5-A4C5-49C8-A698-FA5604A61037}" type="slidenum">
              <a:rPr lang="en-GB" smtClean="0"/>
              <a:t>14</a:t>
            </a:fld>
            <a:endParaRPr lang="en-GB"/>
          </a:p>
        </p:txBody>
      </p:sp>
    </p:spTree>
    <p:extLst>
      <p:ext uri="{BB962C8B-B14F-4D97-AF65-F5344CB8AC3E}">
        <p14:creationId xmlns:p14="http://schemas.microsoft.com/office/powerpoint/2010/main" val="163119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FB4B-6CB3-7B18-80BD-05CA9302D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03B78DB-3C79-B965-9BC4-071E235DF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23A846-21E6-CF13-A1CB-61FAF88C4E33}"/>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5" name="Footer Placeholder 4">
            <a:extLst>
              <a:ext uri="{FF2B5EF4-FFF2-40B4-BE49-F238E27FC236}">
                <a16:creationId xmlns:a16="http://schemas.microsoft.com/office/drawing/2014/main" id="{EF2DA376-2346-1622-238D-8F5881511F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17533A-153C-61CA-7497-27722CEA5482}"/>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396053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13FF-2788-1254-2318-902A137062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1F930E-8F50-D2B6-B5D8-29E09D9D89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0644F8-A212-32A7-8B2E-A7FFFBA0AEF6}"/>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5" name="Footer Placeholder 4">
            <a:extLst>
              <a:ext uri="{FF2B5EF4-FFF2-40B4-BE49-F238E27FC236}">
                <a16:creationId xmlns:a16="http://schemas.microsoft.com/office/drawing/2014/main" id="{EA9F06F6-F86E-D9D5-C849-CE24A507C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66C3C4-CED8-3E90-66EC-C3244892B1D0}"/>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1385367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33A54-D706-0851-FA5E-F17ABC782E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D75607-474E-E18C-B97C-C92F1D72FB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9758E5-6ED5-2AE5-B95F-C7CF8AA1A5BE}"/>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5" name="Footer Placeholder 4">
            <a:extLst>
              <a:ext uri="{FF2B5EF4-FFF2-40B4-BE49-F238E27FC236}">
                <a16:creationId xmlns:a16="http://schemas.microsoft.com/office/drawing/2014/main" id="{035781AB-9E48-225D-B364-4B796B3E53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14C6FF-2CF1-3736-06EB-598556C7800A}"/>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50922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7CB1-2A39-D898-60C1-FA80725B88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E7A3B-918D-E9BE-EEC8-B4F246A630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001CF-9374-894A-05D5-FD4797ACA37E}"/>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5" name="Footer Placeholder 4">
            <a:extLst>
              <a:ext uri="{FF2B5EF4-FFF2-40B4-BE49-F238E27FC236}">
                <a16:creationId xmlns:a16="http://schemas.microsoft.com/office/drawing/2014/main" id="{A15ECF9F-1239-A065-F25F-90F18A1346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8F160A-1681-E56D-D52B-15D43BD1BF2F}"/>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827774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7E630-7B32-A4C8-DE15-24529DB79E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63D69B-F0D0-1EF3-164D-D8229C412C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1ACAF-E433-14C3-EEB0-596FA5064DA5}"/>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5" name="Footer Placeholder 4">
            <a:extLst>
              <a:ext uri="{FF2B5EF4-FFF2-40B4-BE49-F238E27FC236}">
                <a16:creationId xmlns:a16="http://schemas.microsoft.com/office/drawing/2014/main" id="{43EBA04D-7123-7A58-CC74-9F1FBA14F5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941853-1D04-C40F-01DA-924D02DAE7CB}"/>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124202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5E4B-9E59-4EEB-CB6C-C4273F13C0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7CBC5F-EF5F-9F48-0ECE-418F021E74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022714-ACD1-BE78-8AA5-2E2697484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29EACCC-FCFD-E61D-70B8-1CBDB6E15C64}"/>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6" name="Footer Placeholder 5">
            <a:extLst>
              <a:ext uri="{FF2B5EF4-FFF2-40B4-BE49-F238E27FC236}">
                <a16:creationId xmlns:a16="http://schemas.microsoft.com/office/drawing/2014/main" id="{DC7458A1-A90D-A94F-BB17-0BF142A73D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2B7D48-4F7D-ED65-58D3-50FAD9B6DF2C}"/>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2447034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3CC1-6478-20AA-829E-79CA8CF18D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A9988C-36C4-0583-3C4E-671305384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719EC0-AE1B-E0C7-8E0E-866C4A11A3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E4676E-C011-92D8-3F6B-B9A6F7542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69954-5F72-810C-8699-5B5377A42C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5A0E2C-983D-206A-A1BE-6D9192F21F7D}"/>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8" name="Footer Placeholder 7">
            <a:extLst>
              <a:ext uri="{FF2B5EF4-FFF2-40B4-BE49-F238E27FC236}">
                <a16:creationId xmlns:a16="http://schemas.microsoft.com/office/drawing/2014/main" id="{7EEABE08-888A-7E02-B149-98487DFD0B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3D58AF-D0B1-20AC-D6A5-6BCAE1B522C8}"/>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192128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3C488-31F0-DFCF-C785-74B5F719E4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902117-5BD4-C883-4CD6-74848991315A}"/>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4" name="Footer Placeholder 3">
            <a:extLst>
              <a:ext uri="{FF2B5EF4-FFF2-40B4-BE49-F238E27FC236}">
                <a16:creationId xmlns:a16="http://schemas.microsoft.com/office/drawing/2014/main" id="{DE4F96D1-AA15-762B-E024-6F6CA9A90B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4E2172-0CCF-F681-BD55-CAEBB4539753}"/>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3563015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2C882-F3E0-B02A-F444-CEB0CC82F61D}"/>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3" name="Footer Placeholder 2">
            <a:extLst>
              <a:ext uri="{FF2B5EF4-FFF2-40B4-BE49-F238E27FC236}">
                <a16:creationId xmlns:a16="http://schemas.microsoft.com/office/drawing/2014/main" id="{171824E1-5157-935F-5846-F894C2D4A10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1E6759-2DD9-A650-18EC-9411C30D1E1F}"/>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232962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D940-E960-1DD0-4820-C355289C23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079422-9947-CC5F-9B4C-1331BCBB67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0CEE9B-BAC4-7050-28DF-064C2D368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10E61-2FA7-6C2C-9163-48EF0E2D0BCF}"/>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6" name="Footer Placeholder 5">
            <a:extLst>
              <a:ext uri="{FF2B5EF4-FFF2-40B4-BE49-F238E27FC236}">
                <a16:creationId xmlns:a16="http://schemas.microsoft.com/office/drawing/2014/main" id="{7B53F47E-EF55-375C-E419-56D318451D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2368E3-3D83-4EBE-0C40-1E90220D819E}"/>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297849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1439-0502-51BA-E848-117AFA122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339431-C7FB-E405-4440-99FFAE4E5B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B9F6B0-5F3A-680C-692A-465D9D8C1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50B17C-159A-C0BE-E113-34D5B9E08941}"/>
              </a:ext>
            </a:extLst>
          </p:cNvPr>
          <p:cNvSpPr>
            <a:spLocks noGrp="1"/>
          </p:cNvSpPr>
          <p:nvPr>
            <p:ph type="dt" sz="half" idx="10"/>
          </p:nvPr>
        </p:nvSpPr>
        <p:spPr/>
        <p:txBody>
          <a:bodyPr/>
          <a:lstStyle/>
          <a:p>
            <a:fld id="{CAF1A313-E680-4E6A-A99E-B7144B72D619}" type="datetimeFigureOut">
              <a:rPr lang="en-GB" smtClean="0"/>
              <a:t>16/05/2024</a:t>
            </a:fld>
            <a:endParaRPr lang="en-GB"/>
          </a:p>
        </p:txBody>
      </p:sp>
      <p:sp>
        <p:nvSpPr>
          <p:cNvPr id="6" name="Footer Placeholder 5">
            <a:extLst>
              <a:ext uri="{FF2B5EF4-FFF2-40B4-BE49-F238E27FC236}">
                <a16:creationId xmlns:a16="http://schemas.microsoft.com/office/drawing/2014/main" id="{26EED6D0-A004-A924-03C9-25F7ECF185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47B76F-66BA-7B00-AD24-688029BC1D68}"/>
              </a:ext>
            </a:extLst>
          </p:cNvPr>
          <p:cNvSpPr>
            <a:spLocks noGrp="1"/>
          </p:cNvSpPr>
          <p:nvPr>
            <p:ph type="sldNum" sz="quarter" idx="12"/>
          </p:nvPr>
        </p:nvSpPr>
        <p:spPr/>
        <p:txBody>
          <a:bodyPr/>
          <a:lstStyle/>
          <a:p>
            <a:fld id="{DC67A783-6B31-4EE3-BCD4-6FCF46ABCBB0}" type="slidenum">
              <a:rPr lang="en-GB" smtClean="0"/>
              <a:t>‹#›</a:t>
            </a:fld>
            <a:endParaRPr lang="en-GB"/>
          </a:p>
        </p:txBody>
      </p:sp>
    </p:spTree>
    <p:extLst>
      <p:ext uri="{BB962C8B-B14F-4D97-AF65-F5344CB8AC3E}">
        <p14:creationId xmlns:p14="http://schemas.microsoft.com/office/powerpoint/2010/main" val="3831331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F0F78-E1D6-C2FE-89B3-9A2CA1A72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988324-1313-9F5C-B6F6-73F3A47BA7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49E1F0-2E58-17CF-9AE5-D855D1F13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F1A313-E680-4E6A-A99E-B7144B72D619}" type="datetimeFigureOut">
              <a:rPr lang="en-GB" smtClean="0"/>
              <a:t>16/05/2024</a:t>
            </a:fld>
            <a:endParaRPr lang="en-GB"/>
          </a:p>
        </p:txBody>
      </p:sp>
      <p:sp>
        <p:nvSpPr>
          <p:cNvPr id="5" name="Footer Placeholder 4">
            <a:extLst>
              <a:ext uri="{FF2B5EF4-FFF2-40B4-BE49-F238E27FC236}">
                <a16:creationId xmlns:a16="http://schemas.microsoft.com/office/drawing/2014/main" id="{D0F3F8F2-E445-1BED-FA80-112A852D8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5D5C689-7B95-753A-8B61-EAFCF05F06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67A783-6B31-4EE3-BCD4-6FCF46ABCBB0}" type="slidenum">
              <a:rPr lang="en-GB" smtClean="0"/>
              <a:t>‹#›</a:t>
            </a:fld>
            <a:endParaRPr lang="en-GB"/>
          </a:p>
        </p:txBody>
      </p:sp>
    </p:spTree>
    <p:extLst>
      <p:ext uri="{BB962C8B-B14F-4D97-AF65-F5344CB8AC3E}">
        <p14:creationId xmlns:p14="http://schemas.microsoft.com/office/powerpoint/2010/main" val="17880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mailto:nboyle@acenet.co.uk" TargetMode="External"/><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mailto:dcampbell@acenet.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E234-EA44-795A-954E-34462794862A}"/>
              </a:ext>
            </a:extLst>
          </p:cNvPr>
          <p:cNvSpPr>
            <a:spLocks noGrp="1"/>
          </p:cNvSpPr>
          <p:nvPr>
            <p:ph type="ctrTitle"/>
          </p:nvPr>
        </p:nvSpPr>
        <p:spPr>
          <a:xfrm>
            <a:off x="0" y="1385647"/>
            <a:ext cx="11926360" cy="2157653"/>
          </a:xfrm>
        </p:spPr>
        <p:txBody>
          <a:bodyPr>
            <a:normAutofit/>
          </a:bodyPr>
          <a:lstStyle/>
          <a:p>
            <a:r>
              <a:rPr lang="en-GB" sz="6000" b="1" dirty="0">
                <a:solidFill>
                  <a:srgbClr val="265071"/>
                </a:solidFill>
                <a:latin typeface="Helvetica" panose="020B0604020202020204" pitchFamily="34" charset="0"/>
                <a:cs typeface="Helvetica" panose="020B0604020202020204" pitchFamily="34" charset="0"/>
              </a:rPr>
              <a:t>Sponsorship </a:t>
            </a:r>
            <a:r>
              <a:rPr lang="en-GB" b="1" dirty="0">
                <a:solidFill>
                  <a:srgbClr val="265071"/>
                </a:solidFill>
                <a:latin typeface="Helvetica" panose="020B0604020202020204" pitchFamily="34" charset="0"/>
                <a:cs typeface="Helvetica" panose="020B0604020202020204" pitchFamily="34" charset="0"/>
              </a:rPr>
              <a:t>o</a:t>
            </a:r>
            <a:r>
              <a:rPr lang="en-GB" sz="6000" b="1" dirty="0">
                <a:solidFill>
                  <a:srgbClr val="265071"/>
                </a:solidFill>
                <a:latin typeface="Helvetica" panose="020B0604020202020204" pitchFamily="34" charset="0"/>
                <a:cs typeface="Helvetica" panose="020B0604020202020204" pitchFamily="34" charset="0"/>
              </a:rPr>
              <a:t>pportunities</a:t>
            </a:r>
            <a:endParaRPr lang="en-GB" dirty="0"/>
          </a:p>
        </p:txBody>
      </p:sp>
      <p:pic>
        <p:nvPicPr>
          <p:cNvPr id="4" name="Picture 3" descr="A blue and black circle with a number&#10;&#10;Description automatically generated">
            <a:extLst>
              <a:ext uri="{FF2B5EF4-FFF2-40B4-BE49-F238E27FC236}">
                <a16:creationId xmlns:a16="http://schemas.microsoft.com/office/drawing/2014/main" id="{7BAB33BC-E3B5-0246-68EB-C9B4A7FFD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5768" y="528630"/>
            <a:ext cx="2662045" cy="862567"/>
          </a:xfrm>
          <a:prstGeom prst="rect">
            <a:avLst/>
          </a:prstGeom>
        </p:spPr>
      </p:pic>
      <p:sp>
        <p:nvSpPr>
          <p:cNvPr id="5" name="TextBox 4">
            <a:extLst>
              <a:ext uri="{FF2B5EF4-FFF2-40B4-BE49-F238E27FC236}">
                <a16:creationId xmlns:a16="http://schemas.microsoft.com/office/drawing/2014/main" id="{F653AC4D-7090-1A82-4CE2-8BC00975E7A7}"/>
              </a:ext>
            </a:extLst>
          </p:cNvPr>
          <p:cNvSpPr txBox="1"/>
          <p:nvPr/>
        </p:nvSpPr>
        <p:spPr>
          <a:xfrm>
            <a:off x="1625600" y="4419600"/>
            <a:ext cx="9296400" cy="4247317"/>
          </a:xfrm>
          <a:prstGeom prst="rect">
            <a:avLst/>
          </a:prstGeom>
          <a:noFill/>
        </p:spPr>
        <p:txBody>
          <a:bodyPr wrap="square" rtlCol="0">
            <a:spAutoFit/>
          </a:bodyPr>
          <a:lstStyle/>
          <a:p>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We bring together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engineering and consulting leaders</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—a community driven by ambition and a passion for growth. </a:t>
            </a:r>
          </a:p>
          <a:p>
            <a:endParaRPr lang="en-GB">
              <a:solidFill>
                <a:srgbClr val="111111"/>
              </a:solidFill>
              <a:latin typeface="Helvetica" panose="020B0604020202020204" pitchFamily="34" charset="0"/>
              <a:ea typeface="Times New Roman" panose="02020603050405020304" pitchFamily="18" charset="0"/>
              <a:cs typeface="Helvetica" panose="020B0604020202020204" pitchFamily="34" charset="0"/>
            </a:endParaRPr>
          </a:p>
          <a:p>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Our members are not mere spectators; they actively seek to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forge connections</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expand their knowledge</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and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collaborate</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with industry peers to uncover solutions that pave the way forward.</a:t>
            </a:r>
          </a:p>
          <a:p>
            <a:br>
              <a:rPr lang="en-GB" sz="7200">
                <a:solidFill>
                  <a:srgbClr val="111111"/>
                </a:solidFill>
                <a:effectLst/>
                <a:latin typeface="Roboto" panose="02000000000000000000" pitchFamily="2" charset="0"/>
                <a:ea typeface="Times New Roman" panose="02020603050405020304" pitchFamily="18" charset="0"/>
              </a:rPr>
            </a:br>
            <a:r>
              <a:rPr lang="en-GB" sz="7200" b="1">
                <a:solidFill>
                  <a:srgbClr val="265071"/>
                </a:solidFill>
                <a:latin typeface="Helvetica" panose="020B0604020202020204" pitchFamily="34" charset="0"/>
                <a:cs typeface="Helvetica" panose="020B0604020202020204" pitchFamily="34" charset="0"/>
              </a:rPr>
              <a:t> </a:t>
            </a:r>
            <a:br>
              <a:rPr lang="en-GB" sz="7200" b="1">
                <a:solidFill>
                  <a:srgbClr val="265071"/>
                </a:solidFill>
                <a:latin typeface="Helvetica" panose="020B0604020202020204" pitchFamily="34" charset="0"/>
                <a:cs typeface="Helvetica" panose="020B0604020202020204" pitchFamily="34" charset="0"/>
              </a:rPr>
            </a:br>
            <a:endParaRPr lang="en-GB"/>
          </a:p>
        </p:txBody>
      </p:sp>
      <p:pic>
        <p:nvPicPr>
          <p:cNvPr id="10" name="Picture 9">
            <a:extLst>
              <a:ext uri="{FF2B5EF4-FFF2-40B4-BE49-F238E27FC236}">
                <a16:creationId xmlns:a16="http://schemas.microsoft.com/office/drawing/2014/main" id="{F3AAE42D-DB1C-2BDD-B3A8-34E8255ACC55}"/>
              </a:ext>
            </a:extLst>
          </p:cNvPr>
          <p:cNvPicPr>
            <a:picLocks noChangeAspect="1"/>
          </p:cNvPicPr>
          <p:nvPr/>
        </p:nvPicPr>
        <p:blipFill rotWithShape="1">
          <a:blip r:embed="rId4"/>
          <a:srcRect r="2212" b="34191"/>
          <a:stretch/>
        </p:blipFill>
        <p:spPr>
          <a:xfrm>
            <a:off x="0" y="4039633"/>
            <a:ext cx="12192000" cy="2818367"/>
          </a:xfrm>
          <a:prstGeom prst="rect">
            <a:avLst/>
          </a:prstGeom>
        </p:spPr>
      </p:pic>
      <p:sp>
        <p:nvSpPr>
          <p:cNvPr id="11" name="Rectangle 10">
            <a:extLst>
              <a:ext uri="{FF2B5EF4-FFF2-40B4-BE49-F238E27FC236}">
                <a16:creationId xmlns:a16="http://schemas.microsoft.com/office/drawing/2014/main" id="{C2CD6E64-F709-7ECA-3F5A-9484E8CA5316}"/>
              </a:ext>
            </a:extLst>
          </p:cNvPr>
          <p:cNvSpPr/>
          <p:nvPr/>
        </p:nvSpPr>
        <p:spPr>
          <a:xfrm>
            <a:off x="-1" y="3985975"/>
            <a:ext cx="12192001" cy="764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C436F6-72AB-AA91-6CE1-28F9B71F0E36}"/>
              </a:ext>
            </a:extLst>
          </p:cNvPr>
          <p:cNvSpPr/>
          <p:nvPr/>
        </p:nvSpPr>
        <p:spPr>
          <a:xfrm flipV="1">
            <a:off x="0" y="4053594"/>
            <a:ext cx="12192000" cy="66939"/>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5AFEF5E-E1E0-7CA9-983D-9E27425A3795}"/>
              </a:ext>
            </a:extLst>
          </p:cNvPr>
          <p:cNvSpPr/>
          <p:nvPr/>
        </p:nvSpPr>
        <p:spPr>
          <a:xfrm>
            <a:off x="-24937" y="6802178"/>
            <a:ext cx="12216936" cy="55822"/>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9291048-7C2A-CA92-F07D-3584F38E7FC9}"/>
              </a:ext>
            </a:extLst>
          </p:cNvPr>
          <p:cNvPicPr>
            <a:picLocks noChangeAspect="1"/>
          </p:cNvPicPr>
          <p:nvPr/>
        </p:nvPicPr>
        <p:blipFill>
          <a:blip r:embed="rId5"/>
          <a:stretch>
            <a:fillRect/>
          </a:stretch>
        </p:blipFill>
        <p:spPr>
          <a:xfrm>
            <a:off x="6216315" y="287261"/>
            <a:ext cx="2566267" cy="1250785"/>
          </a:xfrm>
          <a:prstGeom prst="rect">
            <a:avLst/>
          </a:prstGeom>
        </p:spPr>
      </p:pic>
      <p:sp>
        <p:nvSpPr>
          <p:cNvPr id="8" name="Rectangle 7">
            <a:extLst>
              <a:ext uri="{FF2B5EF4-FFF2-40B4-BE49-F238E27FC236}">
                <a16:creationId xmlns:a16="http://schemas.microsoft.com/office/drawing/2014/main" id="{A47B2E4F-B484-7D00-1F55-B0153D1FC8EA}"/>
              </a:ext>
            </a:extLst>
          </p:cNvPr>
          <p:cNvSpPr/>
          <p:nvPr/>
        </p:nvSpPr>
        <p:spPr>
          <a:xfrm>
            <a:off x="-2" y="6736213"/>
            <a:ext cx="12192001" cy="7575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3027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D1A0-D1A2-6793-AB60-2BDFBF9C8CBB}"/>
              </a:ext>
            </a:extLst>
          </p:cNvPr>
          <p:cNvSpPr>
            <a:spLocks noGrp="1"/>
          </p:cNvSpPr>
          <p:nvPr>
            <p:ph type="title"/>
          </p:nvPr>
        </p:nvSpPr>
        <p:spPr/>
        <p:txBody>
          <a:bodyPr/>
          <a:lstStyle/>
          <a:p>
            <a:r>
              <a:rPr lang="en-US" sz="3600">
                <a:solidFill>
                  <a:srgbClr val="156082"/>
                </a:solidFill>
                <a:latin typeface="Helvetica" panose="020B0604020202020204" pitchFamily="34" charset="0"/>
                <a:cs typeface="Helvetica" panose="020B0604020202020204" pitchFamily="34" charset="0"/>
              </a:rPr>
              <a:t>Engineering and Consultancy Awards</a:t>
            </a:r>
            <a:endParaRPr lang="en-GB" sz="3600">
              <a:solidFill>
                <a:srgbClr val="156082"/>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BD1F399-069A-B6B5-8CCD-71081C4CD78B}"/>
              </a:ext>
            </a:extLst>
          </p:cNvPr>
          <p:cNvSpPr>
            <a:spLocks noGrp="1"/>
          </p:cNvSpPr>
          <p:nvPr>
            <p:ph idx="1"/>
          </p:nvPr>
        </p:nvSpPr>
        <p:spPr>
          <a:xfrm>
            <a:off x="788325" y="2611687"/>
            <a:ext cx="10515600" cy="2794501"/>
          </a:xfrm>
        </p:spPr>
        <p:txBody>
          <a:bodyPr numCol="2">
            <a:normAutofit fontScale="40000" lnSpcReduction="20000"/>
          </a:bodyPr>
          <a:lstStyle/>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Best UK Consultancy</a:t>
            </a:r>
          </a:p>
          <a:p>
            <a:pPr fontAlgn="base">
              <a:lnSpc>
                <a:spcPct val="120000"/>
              </a:lnSpc>
              <a:spcBef>
                <a:spcPts val="0"/>
              </a:spcBef>
              <a:buFont typeface="Courier New" panose="02070309020205020404" pitchFamily="49" charset="0"/>
              <a:buChar char="o"/>
            </a:pPr>
            <a:r>
              <a:rPr lang="en-US" sz="5100">
                <a:effectLst/>
                <a:latin typeface="Helvetica" panose="020B0604020202020204" pitchFamily="34" charset="0"/>
                <a:ea typeface="Times New Roman" panose="02020603050405020304" pitchFamily="18" charset="0"/>
                <a:cs typeface="Helvetica" panose="020B0604020202020204" pitchFamily="34" charset="0"/>
              </a:rPr>
              <a:t>Micro  </a:t>
            </a:r>
          </a:p>
          <a:p>
            <a:pPr fontAlgn="base">
              <a:lnSpc>
                <a:spcPct val="120000"/>
              </a:lnSpc>
              <a:spcBef>
                <a:spcPts val="0"/>
              </a:spcBef>
              <a:buFont typeface="Courier New" panose="02070309020205020404" pitchFamily="49" charset="0"/>
              <a:buChar char="o"/>
            </a:pPr>
            <a:r>
              <a:rPr lang="en-US" sz="5100">
                <a:effectLst/>
                <a:latin typeface="Helvetica" panose="020B0604020202020204" pitchFamily="34" charset="0"/>
                <a:ea typeface="Times New Roman" panose="02020603050405020304" pitchFamily="18" charset="0"/>
                <a:cs typeface="Helvetica" panose="020B0604020202020204" pitchFamily="34" charset="0"/>
              </a:rPr>
              <a:t>Small </a:t>
            </a:r>
          </a:p>
          <a:p>
            <a:pPr fontAlgn="base">
              <a:lnSpc>
                <a:spcPct val="120000"/>
              </a:lnSpc>
              <a:spcBef>
                <a:spcPts val="0"/>
              </a:spcBef>
              <a:buFont typeface="Courier New" panose="02070309020205020404" pitchFamily="49" charset="0"/>
              <a:buChar char="o"/>
            </a:pPr>
            <a:r>
              <a:rPr lang="en-US" sz="5100">
                <a:effectLst/>
                <a:latin typeface="Helvetica" panose="020B0604020202020204" pitchFamily="34" charset="0"/>
                <a:ea typeface="Times New Roman" panose="02020603050405020304" pitchFamily="18" charset="0"/>
                <a:cs typeface="Helvetica" panose="020B0604020202020204" pitchFamily="34" charset="0"/>
              </a:rPr>
              <a:t>Medium</a:t>
            </a:r>
          </a:p>
          <a:p>
            <a:pPr fontAlgn="base">
              <a:lnSpc>
                <a:spcPct val="120000"/>
              </a:lnSpc>
              <a:spcBef>
                <a:spcPts val="0"/>
              </a:spcBef>
              <a:buFont typeface="Courier New" panose="02070309020205020404" pitchFamily="49" charset="0"/>
              <a:buChar char="o"/>
            </a:pPr>
            <a:r>
              <a:rPr lang="en-US" sz="5100">
                <a:effectLst/>
                <a:latin typeface="Helvetica" panose="020B0604020202020204" pitchFamily="34" charset="0"/>
                <a:ea typeface="Times New Roman" panose="02020603050405020304" pitchFamily="18" charset="0"/>
                <a:cs typeface="Helvetica" panose="020B0604020202020204" pitchFamily="34" charset="0"/>
              </a:rPr>
              <a:t>Large</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Best Transport Project</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Best Innovation and Technology</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Lifetime Achievement                          </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Best Sustainability Project                 </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Best Social Value </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Client of the Year                               </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Inclusive Employer of the Year          </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Apprentice of the year                        </a:t>
            </a:r>
          </a:p>
          <a:p>
            <a:pPr fontAlgn="base">
              <a:lnSpc>
                <a:spcPct val="120000"/>
              </a:lnSpc>
              <a:spcBef>
                <a:spcPts val="0"/>
              </a:spcBef>
            </a:pPr>
            <a:r>
              <a:rPr lang="en-US" sz="5100">
                <a:effectLst/>
                <a:latin typeface="Helvetica" panose="020B0604020202020204" pitchFamily="34" charset="0"/>
                <a:ea typeface="Times New Roman" panose="02020603050405020304" pitchFamily="18" charset="0"/>
                <a:cs typeface="Helvetica" panose="020B0604020202020204" pitchFamily="34" charset="0"/>
              </a:rPr>
              <a:t>Emerging professionals</a:t>
            </a:r>
          </a:p>
          <a:p>
            <a:pPr marL="0" indent="0" fontAlgn="base">
              <a:lnSpc>
                <a:spcPct val="120000"/>
              </a:lnSpc>
              <a:spcBef>
                <a:spcPts val="0"/>
              </a:spcBef>
              <a:buNone/>
            </a:pPr>
            <a:endParaRPr lang="en-US" sz="5100">
              <a:effectLst/>
              <a:latin typeface="Times New Roman" panose="02020603050405020304" pitchFamily="18" charset="0"/>
              <a:ea typeface="Times New Roman" panose="02020603050405020304" pitchFamily="18" charset="0"/>
            </a:endParaRPr>
          </a:p>
          <a:p>
            <a:pPr fontAlgn="base">
              <a:spcAft>
                <a:spcPts val="1500"/>
              </a:spcAft>
            </a:pPr>
            <a:endParaRPr lang="en-GB" sz="180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C4689673-FE4B-A3DB-ED64-20C725490606}"/>
              </a:ext>
            </a:extLst>
          </p:cNvPr>
          <p:cNvSpPr/>
          <p:nvPr/>
        </p:nvSpPr>
        <p:spPr>
          <a:xfrm>
            <a:off x="0" y="6559644"/>
            <a:ext cx="12192000" cy="830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D1B1490-9092-46AE-9B66-0D5DD16A6039}"/>
              </a:ext>
            </a:extLst>
          </p:cNvPr>
          <p:cNvSpPr/>
          <p:nvPr/>
        </p:nvSpPr>
        <p:spPr>
          <a:xfrm flipV="1">
            <a:off x="-1" y="6641412"/>
            <a:ext cx="12192000" cy="66939"/>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5FCA1B-4C65-3F13-8FF2-849D098757C8}"/>
              </a:ext>
            </a:extLst>
          </p:cNvPr>
          <p:cNvSpPr/>
          <p:nvPr/>
        </p:nvSpPr>
        <p:spPr>
          <a:xfrm>
            <a:off x="0" y="6704059"/>
            <a:ext cx="12216937" cy="8044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09D63A0-BA8A-6A8F-856C-7EB185BC5A93}"/>
              </a:ext>
            </a:extLst>
          </p:cNvPr>
          <p:cNvSpPr/>
          <p:nvPr/>
        </p:nvSpPr>
        <p:spPr>
          <a:xfrm>
            <a:off x="-1" y="6784504"/>
            <a:ext cx="12192000" cy="73496"/>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and black circle with a number&#10;&#10;Description automatically generated">
            <a:extLst>
              <a:ext uri="{FF2B5EF4-FFF2-40B4-BE49-F238E27FC236}">
                <a16:creationId xmlns:a16="http://schemas.microsoft.com/office/drawing/2014/main" id="{6EF4129F-1728-83C5-1429-60D9D57F4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sp>
        <p:nvSpPr>
          <p:cNvPr id="8" name="TextBox 7">
            <a:extLst>
              <a:ext uri="{FF2B5EF4-FFF2-40B4-BE49-F238E27FC236}">
                <a16:creationId xmlns:a16="http://schemas.microsoft.com/office/drawing/2014/main" id="{E7FCA5DE-B6A9-1416-CD67-E016CC8C70C4}"/>
              </a:ext>
            </a:extLst>
          </p:cNvPr>
          <p:cNvSpPr txBox="1"/>
          <p:nvPr/>
        </p:nvSpPr>
        <p:spPr>
          <a:xfrm>
            <a:off x="836137" y="1690688"/>
            <a:ext cx="6553200" cy="369332"/>
          </a:xfrm>
          <a:prstGeom prst="rect">
            <a:avLst/>
          </a:prstGeom>
          <a:noFill/>
        </p:spPr>
        <p:txBody>
          <a:bodyPr wrap="square" rtlCol="0">
            <a:spAutoFit/>
          </a:bodyPr>
          <a:lstStyle/>
          <a:p>
            <a:r>
              <a:rPr lang="en-GB">
                <a:latin typeface="Helvetica" panose="020B0604020202020204" pitchFamily="34" charset="0"/>
                <a:cs typeface="Helvetica" panose="020B0604020202020204" pitchFamily="34" charset="0"/>
              </a:rPr>
              <a:t>2024 categories</a:t>
            </a:r>
            <a:r>
              <a:rPr lang="en-GB"/>
              <a:t>:</a:t>
            </a:r>
          </a:p>
        </p:txBody>
      </p:sp>
    </p:spTree>
    <p:extLst>
      <p:ext uri="{BB962C8B-B14F-4D97-AF65-F5344CB8AC3E}">
        <p14:creationId xmlns:p14="http://schemas.microsoft.com/office/powerpoint/2010/main" val="2758188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1FF2-4247-ECF0-0955-9D7F34244F1F}"/>
              </a:ext>
            </a:extLst>
          </p:cNvPr>
          <p:cNvSpPr>
            <a:spLocks noGrp="1"/>
          </p:cNvSpPr>
          <p:nvPr>
            <p:ph type="title"/>
          </p:nvPr>
        </p:nvSpPr>
        <p:spPr>
          <a:xfrm>
            <a:off x="566057" y="607616"/>
            <a:ext cx="10515600" cy="1325563"/>
          </a:xfrm>
        </p:spPr>
        <p:txBody>
          <a:bodyPr numCol="2">
            <a:noAutofit/>
          </a:bodyPr>
          <a:lstStyle/>
          <a:p>
            <a:br>
              <a:rPr lang="en-US" sz="3600">
                <a:solidFill>
                  <a:srgbClr val="156082"/>
                </a:solidFill>
                <a:latin typeface="Helvetica" panose="020B0604020202020204" pitchFamily="34" charset="0"/>
                <a:cs typeface="Helvetica" panose="020B0604020202020204" pitchFamily="34" charset="0"/>
              </a:rPr>
            </a:br>
            <a:endParaRPr lang="en-GB" sz="3600"/>
          </a:p>
        </p:txBody>
      </p:sp>
      <p:sp>
        <p:nvSpPr>
          <p:cNvPr id="11" name="Rectangle 10">
            <a:extLst>
              <a:ext uri="{FF2B5EF4-FFF2-40B4-BE49-F238E27FC236}">
                <a16:creationId xmlns:a16="http://schemas.microsoft.com/office/drawing/2014/main" id="{A7AB0D69-C888-FDA7-1C23-6855F2ACAD0D}"/>
              </a:ext>
            </a:extLst>
          </p:cNvPr>
          <p:cNvSpPr/>
          <p:nvPr/>
        </p:nvSpPr>
        <p:spPr>
          <a:xfrm flipV="1">
            <a:off x="-1" y="6665588"/>
            <a:ext cx="12202797" cy="73497"/>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068960-2B5F-12C3-331E-9265FFAB2EC4}"/>
              </a:ext>
            </a:extLst>
          </p:cNvPr>
          <p:cNvSpPr/>
          <p:nvPr/>
        </p:nvSpPr>
        <p:spPr>
          <a:xfrm>
            <a:off x="-12413" y="6784503"/>
            <a:ext cx="12204412" cy="73497"/>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192BD18-D11D-EFBE-3509-E08590EC6932}"/>
              </a:ext>
            </a:extLst>
          </p:cNvPr>
          <p:cNvSpPr/>
          <p:nvPr/>
        </p:nvSpPr>
        <p:spPr>
          <a:xfrm>
            <a:off x="0" y="6598117"/>
            <a:ext cx="12190384" cy="796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6772214-45A8-8E2C-E6A9-25E0B9E034CD}"/>
              </a:ext>
            </a:extLst>
          </p:cNvPr>
          <p:cNvSpPr/>
          <p:nvPr/>
        </p:nvSpPr>
        <p:spPr>
          <a:xfrm>
            <a:off x="-1" y="6723212"/>
            <a:ext cx="12192001" cy="57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00215162-A7E1-7CB2-5EF4-C6AB3F0E8AB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156082"/>
                </a:solidFill>
                <a:latin typeface="Helvetica" panose="020B0604020202020204" pitchFamily="34" charset="0"/>
                <a:cs typeface="Helvetica" panose="020B0604020202020204" pitchFamily="34" charset="0"/>
              </a:rPr>
              <a:t>Engineering and Consultancy Awards</a:t>
            </a:r>
            <a:endParaRPr lang="en-GB" sz="3600">
              <a:solidFill>
                <a:srgbClr val="156082"/>
              </a:solidFill>
              <a:latin typeface="Helvetica" panose="020B0604020202020204" pitchFamily="34" charset="0"/>
              <a:cs typeface="Helvetica" panose="020B0604020202020204" pitchFamily="34" charset="0"/>
            </a:endParaRPr>
          </a:p>
        </p:txBody>
      </p:sp>
      <p:pic>
        <p:nvPicPr>
          <p:cNvPr id="5" name="Picture 4" descr="A blue and black circle with a number&#10;&#10;Description automatically generated">
            <a:extLst>
              <a:ext uri="{FF2B5EF4-FFF2-40B4-BE49-F238E27FC236}">
                <a16:creationId xmlns:a16="http://schemas.microsoft.com/office/drawing/2014/main" id="{547BAC14-ACB5-1FA3-6F46-2C118ECBB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graphicFrame>
        <p:nvGraphicFramePr>
          <p:cNvPr id="15" name="Table 14">
            <a:extLst>
              <a:ext uri="{FF2B5EF4-FFF2-40B4-BE49-F238E27FC236}">
                <a16:creationId xmlns:a16="http://schemas.microsoft.com/office/drawing/2014/main" id="{2BF34E49-BDB7-D133-E1F4-26A09DD03E97}"/>
              </a:ext>
            </a:extLst>
          </p:cNvPr>
          <p:cNvGraphicFramePr>
            <a:graphicFrameLocks noGrp="1"/>
          </p:cNvGraphicFramePr>
          <p:nvPr>
            <p:extLst>
              <p:ext uri="{D42A27DB-BD31-4B8C-83A1-F6EECF244321}">
                <p14:modId xmlns:p14="http://schemas.microsoft.com/office/powerpoint/2010/main" val="3741708457"/>
              </p:ext>
            </p:extLst>
          </p:nvPr>
        </p:nvGraphicFramePr>
        <p:xfrm>
          <a:off x="838200" y="1832751"/>
          <a:ext cx="9077273" cy="4633191"/>
        </p:xfrm>
        <a:graphic>
          <a:graphicData uri="http://schemas.openxmlformats.org/drawingml/2006/table">
            <a:tbl>
              <a:tblPr/>
              <a:tblGrid>
                <a:gridCol w="6015226">
                  <a:extLst>
                    <a:ext uri="{9D8B030D-6E8A-4147-A177-3AD203B41FA5}">
                      <a16:colId xmlns:a16="http://schemas.microsoft.com/office/drawing/2014/main" val="2072793285"/>
                    </a:ext>
                  </a:extLst>
                </a:gridCol>
                <a:gridCol w="775719">
                  <a:extLst>
                    <a:ext uri="{9D8B030D-6E8A-4147-A177-3AD203B41FA5}">
                      <a16:colId xmlns:a16="http://schemas.microsoft.com/office/drawing/2014/main" val="1617947132"/>
                    </a:ext>
                  </a:extLst>
                </a:gridCol>
                <a:gridCol w="775719">
                  <a:extLst>
                    <a:ext uri="{9D8B030D-6E8A-4147-A177-3AD203B41FA5}">
                      <a16:colId xmlns:a16="http://schemas.microsoft.com/office/drawing/2014/main" val="2850280934"/>
                    </a:ext>
                  </a:extLst>
                </a:gridCol>
                <a:gridCol w="762109">
                  <a:extLst>
                    <a:ext uri="{9D8B030D-6E8A-4147-A177-3AD203B41FA5}">
                      <a16:colId xmlns:a16="http://schemas.microsoft.com/office/drawing/2014/main" val="2232042783"/>
                    </a:ext>
                  </a:extLst>
                </a:gridCol>
                <a:gridCol w="748500">
                  <a:extLst>
                    <a:ext uri="{9D8B030D-6E8A-4147-A177-3AD203B41FA5}">
                      <a16:colId xmlns:a16="http://schemas.microsoft.com/office/drawing/2014/main" val="4055407569"/>
                    </a:ext>
                  </a:extLst>
                </a:gridCol>
              </a:tblGrid>
              <a:tr h="343521">
                <a:tc>
                  <a:txBody>
                    <a:bodyPr/>
                    <a:lstStyle/>
                    <a:p>
                      <a:pPr algn="l" fontAlgn="b"/>
                      <a:endParaRPr lang="en-GB" sz="1100" b="0" i="0" u="none" strike="noStrike">
                        <a:solidFill>
                          <a:srgbClr val="000000"/>
                        </a:solidFill>
                        <a:effectLst/>
                        <a:latin typeface="Aptos Narrow" panose="020B0004020202020204" pitchFamily="34" charset="0"/>
                      </a:endParaRPr>
                    </a:p>
                  </a:txBody>
                  <a:tcPr marL="7594" marR="7594" marT="7594" marB="0" anchor="b">
                    <a:lnL>
                      <a:noFill/>
                    </a:lnL>
                    <a:lnR>
                      <a:noFill/>
                    </a:lnR>
                    <a:lnT>
                      <a:noFill/>
                    </a:lnT>
                    <a:lnB>
                      <a:noFill/>
                    </a:lnB>
                    <a:noFill/>
                  </a:tcPr>
                </a:tc>
                <a:tc>
                  <a:txBody>
                    <a:bodyPr/>
                    <a:lstStyle/>
                    <a:p>
                      <a:pPr algn="l" fontAlgn="b"/>
                      <a:r>
                        <a:rPr lang="en-GB" sz="1100" b="1" i="0" u="none" strike="noStrike">
                          <a:solidFill>
                            <a:srgbClr val="996633"/>
                          </a:solidFill>
                          <a:effectLst/>
                          <a:latin typeface="Aptos Narrow" panose="020B0004020202020204" pitchFamily="34" charset="0"/>
                        </a:rPr>
                        <a:t>Headline</a:t>
                      </a:r>
                      <a:br>
                        <a:rPr lang="en-GB" sz="1100" b="1" i="0" u="none" strike="noStrike">
                          <a:solidFill>
                            <a:srgbClr val="996633"/>
                          </a:solidFill>
                          <a:effectLst/>
                          <a:latin typeface="Aptos Narrow" panose="020B0004020202020204" pitchFamily="34" charset="0"/>
                        </a:rPr>
                      </a:br>
                      <a:r>
                        <a:rPr lang="en-GB" sz="1100" b="1" i="0" u="none" strike="noStrike">
                          <a:solidFill>
                            <a:srgbClr val="996633"/>
                          </a:solidFill>
                          <a:effectLst/>
                          <a:latin typeface="Aptos Narrow" panose="020B0004020202020204" pitchFamily="34" charset="0"/>
                        </a:rPr>
                        <a:t> sponsor</a:t>
                      </a:r>
                    </a:p>
                  </a:txBody>
                  <a:tcPr marL="7594" marR="7594" marT="7594" marB="0" anchor="b">
                    <a:lnL>
                      <a:noFill/>
                    </a:lnL>
                    <a:lnR>
                      <a:noFill/>
                    </a:lnR>
                    <a:lnT>
                      <a:noFill/>
                    </a:lnT>
                    <a:lnB>
                      <a:noFill/>
                    </a:lnB>
                    <a:noFill/>
                  </a:tcPr>
                </a:tc>
                <a:tc>
                  <a:txBody>
                    <a:bodyPr/>
                    <a:lstStyle/>
                    <a:p>
                      <a:pPr algn="l" fontAlgn="b"/>
                      <a:r>
                        <a:rPr lang="en-GB" sz="1100" b="1" i="0" u="none" strike="noStrike">
                          <a:solidFill>
                            <a:schemeClr val="tx1">
                              <a:lumMod val="75000"/>
                              <a:lumOff val="25000"/>
                            </a:schemeClr>
                          </a:solidFill>
                          <a:effectLst/>
                          <a:latin typeface="Aptos Narrow" panose="020B0004020202020204" pitchFamily="34" charset="0"/>
                        </a:rPr>
                        <a:t>Category </a:t>
                      </a:r>
                      <a:br>
                        <a:rPr lang="en-GB" sz="1100" b="1" i="0" u="none" strike="noStrike">
                          <a:solidFill>
                            <a:schemeClr val="tx1">
                              <a:lumMod val="75000"/>
                              <a:lumOff val="25000"/>
                            </a:schemeClr>
                          </a:solidFill>
                          <a:effectLst/>
                          <a:latin typeface="Aptos Narrow" panose="020B0004020202020204" pitchFamily="34" charset="0"/>
                        </a:rPr>
                      </a:br>
                      <a:r>
                        <a:rPr lang="en-GB" sz="1100" b="1" i="0" u="none" strike="noStrike">
                          <a:solidFill>
                            <a:schemeClr val="tx1">
                              <a:lumMod val="75000"/>
                              <a:lumOff val="25000"/>
                            </a:schemeClr>
                          </a:solidFill>
                          <a:effectLst/>
                          <a:latin typeface="Aptos Narrow" panose="020B0004020202020204" pitchFamily="34" charset="0"/>
                        </a:rPr>
                        <a:t>sponsor</a:t>
                      </a:r>
                    </a:p>
                  </a:txBody>
                  <a:tcPr marL="7594" marR="7594" marT="7594" marB="0" anchor="b">
                    <a:lnL>
                      <a:noFill/>
                    </a:lnL>
                    <a:lnR>
                      <a:noFill/>
                    </a:lnR>
                    <a:lnT>
                      <a:noFill/>
                    </a:lnT>
                    <a:lnB>
                      <a:noFill/>
                    </a:lnB>
                    <a:noFill/>
                  </a:tcPr>
                </a:tc>
                <a:tc>
                  <a:txBody>
                    <a:bodyPr/>
                    <a:lstStyle/>
                    <a:p>
                      <a:pPr algn="l" fontAlgn="b"/>
                      <a:r>
                        <a:rPr lang="en-GB" sz="1100" b="1" i="0" u="none" strike="noStrike">
                          <a:solidFill>
                            <a:srgbClr val="00A5EC"/>
                          </a:solidFill>
                          <a:effectLst/>
                          <a:latin typeface="Aptos Narrow" panose="020B0004020202020204" pitchFamily="34" charset="0"/>
                        </a:rPr>
                        <a:t>Media</a:t>
                      </a:r>
                      <a:br>
                        <a:rPr lang="en-GB" sz="1100" b="1" i="0" u="none" strike="noStrike">
                          <a:solidFill>
                            <a:srgbClr val="00A5EC"/>
                          </a:solidFill>
                          <a:effectLst/>
                          <a:latin typeface="Aptos Narrow" panose="020B0004020202020204" pitchFamily="34" charset="0"/>
                        </a:rPr>
                      </a:br>
                      <a:r>
                        <a:rPr lang="en-GB" sz="1100" b="1" i="0" u="none" strike="noStrike">
                          <a:solidFill>
                            <a:srgbClr val="00A5EC"/>
                          </a:solidFill>
                          <a:effectLst/>
                          <a:latin typeface="Aptos Narrow" panose="020B0004020202020204" pitchFamily="34" charset="0"/>
                        </a:rPr>
                        <a:t> partner </a:t>
                      </a:r>
                    </a:p>
                  </a:txBody>
                  <a:tcPr marL="7594" marR="7594" marT="7594" marB="0" anchor="b">
                    <a:lnL>
                      <a:noFill/>
                    </a:lnL>
                    <a:lnR>
                      <a:noFill/>
                    </a:lnR>
                    <a:lnT>
                      <a:noFill/>
                    </a:lnT>
                    <a:lnB>
                      <a:noFill/>
                    </a:lnB>
                    <a:noFill/>
                  </a:tcPr>
                </a:tc>
                <a:tc>
                  <a:txBody>
                    <a:bodyPr/>
                    <a:lstStyle/>
                    <a:p>
                      <a:pPr algn="l" fontAlgn="b"/>
                      <a:r>
                        <a:rPr lang="en-GB" sz="1100" b="1" i="0" u="none" strike="noStrike">
                          <a:solidFill>
                            <a:srgbClr val="00938E"/>
                          </a:solidFill>
                          <a:effectLst/>
                          <a:latin typeface="Aptos Narrow" panose="020B0004020202020204" pitchFamily="34" charset="0"/>
                        </a:rPr>
                        <a:t>Supporter</a:t>
                      </a:r>
                    </a:p>
                  </a:txBody>
                  <a:tcPr marL="7594" marR="7594" marT="7594" marB="0" anchor="b">
                    <a:lnL>
                      <a:noFill/>
                    </a:lnL>
                    <a:lnR>
                      <a:noFill/>
                    </a:lnR>
                    <a:lnT>
                      <a:noFill/>
                    </a:lnT>
                    <a:lnB>
                      <a:noFill/>
                    </a:lnB>
                    <a:noFill/>
                  </a:tcPr>
                </a:tc>
                <a:extLst>
                  <a:ext uri="{0D108BD9-81ED-4DB2-BD59-A6C34878D82A}">
                    <a16:rowId xmlns:a16="http://schemas.microsoft.com/office/drawing/2014/main" val="1564729240"/>
                  </a:ext>
                </a:extLst>
              </a:tr>
              <a:tr h="250484">
                <a:tc>
                  <a:txBody>
                    <a:bodyPr/>
                    <a:lstStyle/>
                    <a:p>
                      <a:pPr algn="l" fontAlgn="ctr"/>
                      <a:r>
                        <a:rPr lang="en-US" sz="1100" b="0" i="0" u="none" strike="noStrike">
                          <a:solidFill>
                            <a:srgbClr val="156082"/>
                          </a:solidFill>
                          <a:effectLst/>
                          <a:latin typeface="Arial" panose="020B0604020202020204" pitchFamily="34" charset="0"/>
                        </a:rPr>
                        <a:t>Headline sponsor acknowledgement and logo on event marketing materials (pre and post event)</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Wingdings 2"/>
                          <a:sym typeface="Wingdings 2"/>
                        </a:rPr>
                        <a:t>P</a:t>
                      </a:r>
                      <a:endParaRPr lang="en-US" sz="3200"/>
                    </a:p>
                  </a:txBody>
                  <a:tcPr marL="7594" marR="7594" marT="7594" marB="0" anchor="ctr">
                    <a:lnL>
                      <a:noFill/>
                    </a:lnL>
                    <a:lnR>
                      <a:noFill/>
                    </a:lnR>
                    <a:lnT>
                      <a:noFill/>
                    </a:lnT>
                    <a:lnB>
                      <a:noFill/>
                    </a:lnB>
                    <a:noFill/>
                  </a:tcPr>
                </a:tc>
                <a:tc>
                  <a:txBody>
                    <a:bodyPr/>
                    <a:lstStyle/>
                    <a:p>
                      <a:pPr algn="ctr" fontAlgn="ctr"/>
                      <a:endParaRPr lang="en-GB" sz="1800" b="0" i="0" u="none" strike="noStrike">
                        <a:solidFill>
                          <a:schemeClr val="tx1">
                            <a:lumMod val="75000"/>
                            <a:lumOff val="25000"/>
                          </a:schemeClr>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A5EC"/>
                        </a:solidFill>
                        <a:effectLst/>
                        <a:latin typeface="Aptos Narrow" panose="020B0004020202020204" pitchFamily="34" charset="0"/>
                      </a:endParaRPr>
                    </a:p>
                  </a:txBody>
                  <a:tcPr marL="7594" marR="7594" marT="7594" marB="0" anchor="b">
                    <a:lnL>
                      <a:noFill/>
                    </a:lnL>
                    <a:lnR>
                      <a:noFill/>
                    </a:lnR>
                    <a:lnT>
                      <a:noFill/>
                    </a:lnT>
                    <a:lnB>
                      <a:noFill/>
                    </a:lnB>
                    <a:noFill/>
                  </a:tcPr>
                </a:tc>
                <a:tc>
                  <a:txBody>
                    <a:bodyPr/>
                    <a:lstStyle/>
                    <a:p>
                      <a:pPr algn="l" fontAlgn="b"/>
                      <a:endParaRPr lang="en-GB" sz="1800" b="0" i="0" u="none" strike="noStrike">
                        <a:solidFill>
                          <a:srgbClr val="00938E"/>
                        </a:solidFill>
                        <a:effectLst/>
                        <a:latin typeface="Aptos Narrow" panose="020B0004020202020204" pitchFamily="34" charset="0"/>
                      </a:endParaRPr>
                    </a:p>
                  </a:txBody>
                  <a:tcPr marL="7594" marR="7594" marT="7594" marB="0" anchor="b">
                    <a:lnL>
                      <a:noFill/>
                    </a:lnL>
                    <a:lnR>
                      <a:noFill/>
                    </a:lnR>
                    <a:lnT>
                      <a:noFill/>
                    </a:lnT>
                    <a:lnB>
                      <a:noFill/>
                    </a:lnB>
                    <a:noFill/>
                  </a:tcPr>
                </a:tc>
                <a:extLst>
                  <a:ext uri="{0D108BD9-81ED-4DB2-BD59-A6C34878D82A}">
                    <a16:rowId xmlns:a16="http://schemas.microsoft.com/office/drawing/2014/main" val="2051383212"/>
                  </a:ext>
                </a:extLst>
              </a:tr>
              <a:tr h="250484">
                <a:tc>
                  <a:txBody>
                    <a:bodyPr/>
                    <a:lstStyle/>
                    <a:p>
                      <a:pPr algn="l" fontAlgn="ctr"/>
                      <a:r>
                        <a:rPr lang="en-US" sz="1100" b="0" i="0" u="none" strike="noStrike">
                          <a:solidFill>
                            <a:srgbClr val="156082"/>
                          </a:solidFill>
                          <a:effectLst/>
                          <a:latin typeface="Arial" panose="020B0604020202020204" pitchFamily="34" charset="0"/>
                        </a:rPr>
                        <a:t>Headline sponsor acknowledgement and logo on PowerPoint slides during the event</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Wingdings 2"/>
                          <a:sym typeface="Wingdings 2"/>
                        </a:rPr>
                        <a:t>P</a:t>
                      </a:r>
                      <a:endParaRPr lang="en-US" sz="3200"/>
                    </a:p>
                  </a:txBody>
                  <a:tcPr marL="7594" marR="7594" marT="7594" marB="0" anchor="ctr">
                    <a:lnL>
                      <a:noFill/>
                    </a:lnL>
                    <a:lnR>
                      <a:noFill/>
                    </a:lnR>
                    <a:lnT>
                      <a:noFill/>
                    </a:lnT>
                    <a:lnB>
                      <a:noFill/>
                    </a:lnB>
                    <a:noFill/>
                  </a:tcPr>
                </a:tc>
                <a:tc>
                  <a:txBody>
                    <a:bodyPr/>
                    <a:lstStyle/>
                    <a:p>
                      <a:pPr algn="ctr" fontAlgn="ctr"/>
                      <a:endParaRPr lang="en-GB" sz="1800" b="0" i="0" u="none" strike="noStrike">
                        <a:solidFill>
                          <a:schemeClr val="tx1">
                            <a:lumMod val="75000"/>
                            <a:lumOff val="25000"/>
                          </a:schemeClr>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A5EC"/>
                        </a:solidFill>
                        <a:effectLst/>
                        <a:latin typeface="Aptos Narrow" panose="020B0004020202020204" pitchFamily="34" charset="0"/>
                      </a:endParaRPr>
                    </a:p>
                  </a:txBody>
                  <a:tcPr marL="7594" marR="7594" marT="7594" marB="0" anchor="b">
                    <a:lnL>
                      <a:noFill/>
                    </a:lnL>
                    <a:lnR>
                      <a:noFill/>
                    </a:lnR>
                    <a:lnT>
                      <a:noFill/>
                    </a:lnT>
                    <a:lnB>
                      <a:noFill/>
                    </a:lnB>
                    <a:noFill/>
                  </a:tcPr>
                </a:tc>
                <a:tc>
                  <a:txBody>
                    <a:bodyPr/>
                    <a:lstStyle/>
                    <a:p>
                      <a:pPr algn="l" fontAlgn="b"/>
                      <a:endParaRPr lang="en-GB" sz="1800" b="0" i="0" u="none" strike="noStrike">
                        <a:solidFill>
                          <a:srgbClr val="00938E"/>
                        </a:solidFill>
                        <a:effectLst/>
                        <a:latin typeface="Aptos Narrow" panose="020B0004020202020204" pitchFamily="34" charset="0"/>
                      </a:endParaRPr>
                    </a:p>
                  </a:txBody>
                  <a:tcPr marL="7594" marR="7594" marT="7594" marB="0" anchor="b">
                    <a:lnL>
                      <a:noFill/>
                    </a:lnL>
                    <a:lnR>
                      <a:noFill/>
                    </a:lnR>
                    <a:lnT>
                      <a:noFill/>
                    </a:lnT>
                    <a:lnB>
                      <a:noFill/>
                    </a:lnB>
                    <a:noFill/>
                  </a:tcPr>
                </a:tc>
                <a:extLst>
                  <a:ext uri="{0D108BD9-81ED-4DB2-BD59-A6C34878D82A}">
                    <a16:rowId xmlns:a16="http://schemas.microsoft.com/office/drawing/2014/main" val="3854591396"/>
                  </a:ext>
                </a:extLst>
              </a:tr>
              <a:tr h="250484">
                <a:tc>
                  <a:txBody>
                    <a:bodyPr/>
                    <a:lstStyle/>
                    <a:p>
                      <a:pPr algn="l" fontAlgn="ctr"/>
                      <a:r>
                        <a:rPr lang="en-US" sz="1100" b="0" i="0" u="none" strike="noStrike">
                          <a:solidFill>
                            <a:srgbClr val="156082"/>
                          </a:solidFill>
                          <a:effectLst/>
                          <a:latin typeface="Arial" panose="020B0604020202020204" pitchFamily="34" charset="0"/>
                        </a:rPr>
                        <a:t>Category sponsor acknowledgement and logo on event marketing materials (pre and post event)</a:t>
                      </a:r>
                    </a:p>
                  </a:txBody>
                  <a:tcPr marL="7594" marR="7594" marT="7594" marB="0" anchor="ctr">
                    <a:lnL>
                      <a:noFill/>
                    </a:lnL>
                    <a:lnR>
                      <a:noFill/>
                    </a:lnR>
                    <a:lnT>
                      <a:noFill/>
                    </a:lnT>
                    <a:lnB>
                      <a:noFill/>
                    </a:lnB>
                    <a:noFill/>
                  </a:tcPr>
                </a:tc>
                <a:tc>
                  <a:txBody>
                    <a:bodyPr/>
                    <a:lstStyle/>
                    <a:p>
                      <a:pPr algn="ctr" fontAlgn="ctr"/>
                      <a:endParaRPr lang="en-GB" sz="1800" b="0" i="0" u="none" strike="noStrike">
                        <a:solidFill>
                          <a:srgbClr val="996633"/>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Wingdings 2"/>
                          <a:sym typeface="Wingdings 2"/>
                        </a:rPr>
                        <a:t>P</a:t>
                      </a:r>
                      <a:endParaRPr lang="en-US" sz="3200"/>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A5EC"/>
                        </a:solidFill>
                        <a:effectLst/>
                        <a:latin typeface="Aptos Narrow" panose="020B0004020202020204" pitchFamily="34" charset="0"/>
                      </a:endParaRPr>
                    </a:p>
                  </a:txBody>
                  <a:tcPr marL="7594" marR="7594" marT="7594" marB="0" anchor="b">
                    <a:lnL>
                      <a:noFill/>
                    </a:lnL>
                    <a:lnR>
                      <a:noFill/>
                    </a:lnR>
                    <a:lnT>
                      <a:noFill/>
                    </a:lnT>
                    <a:lnB>
                      <a:noFill/>
                    </a:lnB>
                    <a:noFill/>
                  </a:tcPr>
                </a:tc>
                <a:tc>
                  <a:txBody>
                    <a:bodyPr/>
                    <a:lstStyle/>
                    <a:p>
                      <a:pPr algn="l" fontAlgn="b"/>
                      <a:endParaRPr lang="en-GB" sz="1800" b="0" i="0" u="none" strike="noStrike">
                        <a:solidFill>
                          <a:srgbClr val="00938E"/>
                        </a:solidFill>
                        <a:effectLst/>
                        <a:latin typeface="Aptos Narrow" panose="020B0004020202020204" pitchFamily="34" charset="0"/>
                      </a:endParaRPr>
                    </a:p>
                  </a:txBody>
                  <a:tcPr marL="7594" marR="7594" marT="7594" marB="0" anchor="b">
                    <a:lnL>
                      <a:noFill/>
                    </a:lnL>
                    <a:lnR>
                      <a:noFill/>
                    </a:lnR>
                    <a:lnT>
                      <a:noFill/>
                    </a:lnT>
                    <a:lnB>
                      <a:noFill/>
                    </a:lnB>
                    <a:noFill/>
                  </a:tcPr>
                </a:tc>
                <a:extLst>
                  <a:ext uri="{0D108BD9-81ED-4DB2-BD59-A6C34878D82A}">
                    <a16:rowId xmlns:a16="http://schemas.microsoft.com/office/drawing/2014/main" val="3938218520"/>
                  </a:ext>
                </a:extLst>
              </a:tr>
              <a:tr h="250484">
                <a:tc>
                  <a:txBody>
                    <a:bodyPr/>
                    <a:lstStyle/>
                    <a:p>
                      <a:pPr algn="l" fontAlgn="ctr"/>
                      <a:r>
                        <a:rPr lang="en-US" sz="1100" b="0" i="0" u="none" strike="noStrike">
                          <a:solidFill>
                            <a:srgbClr val="156082"/>
                          </a:solidFill>
                          <a:effectLst/>
                          <a:latin typeface="Arial" panose="020B0604020202020204" pitchFamily="34" charset="0"/>
                        </a:rPr>
                        <a:t>Category sponsor acknowledgement and logo on PowerPoint slides during the event</a:t>
                      </a:r>
                    </a:p>
                  </a:txBody>
                  <a:tcPr marL="7594" marR="7594" marT="7594" marB="0" anchor="ctr">
                    <a:lnL>
                      <a:noFill/>
                    </a:lnL>
                    <a:lnR>
                      <a:noFill/>
                    </a:lnR>
                    <a:lnT>
                      <a:noFill/>
                    </a:lnT>
                    <a:lnB>
                      <a:noFill/>
                    </a:lnB>
                    <a:noFill/>
                  </a:tcPr>
                </a:tc>
                <a:tc>
                  <a:txBody>
                    <a:bodyPr/>
                    <a:lstStyle/>
                    <a:p>
                      <a:pPr algn="ctr" fontAlgn="ctr"/>
                      <a:endParaRPr lang="en-GB" sz="1800" b="0" i="0" u="none" strike="noStrike">
                        <a:solidFill>
                          <a:srgbClr val="996633"/>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Wingdings 2"/>
                          <a:sym typeface="Wingdings 2"/>
                        </a:rPr>
                        <a:t>P</a:t>
                      </a:r>
                      <a:endParaRPr lang="en-US" sz="3200"/>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A5EC"/>
                        </a:solidFill>
                        <a:effectLst/>
                        <a:latin typeface="Aptos Narrow" panose="020B0004020202020204" pitchFamily="34" charset="0"/>
                      </a:endParaRPr>
                    </a:p>
                  </a:txBody>
                  <a:tcPr marL="7594" marR="7594" marT="7594" marB="0" anchor="b">
                    <a:lnL>
                      <a:noFill/>
                    </a:lnL>
                    <a:lnR>
                      <a:noFill/>
                    </a:lnR>
                    <a:lnT>
                      <a:noFill/>
                    </a:lnT>
                    <a:lnB>
                      <a:noFill/>
                    </a:lnB>
                    <a:noFill/>
                  </a:tcPr>
                </a:tc>
                <a:tc>
                  <a:txBody>
                    <a:bodyPr/>
                    <a:lstStyle/>
                    <a:p>
                      <a:pPr algn="l" fontAlgn="b"/>
                      <a:endParaRPr lang="en-GB" sz="1800" b="0" i="0" u="none" strike="noStrike">
                        <a:solidFill>
                          <a:srgbClr val="00938E"/>
                        </a:solidFill>
                        <a:effectLst/>
                        <a:latin typeface="Aptos Narrow" panose="020B0004020202020204" pitchFamily="34" charset="0"/>
                      </a:endParaRPr>
                    </a:p>
                  </a:txBody>
                  <a:tcPr marL="7594" marR="7594" marT="7594" marB="0" anchor="b">
                    <a:lnL>
                      <a:noFill/>
                    </a:lnL>
                    <a:lnR>
                      <a:noFill/>
                    </a:lnR>
                    <a:lnT>
                      <a:noFill/>
                    </a:lnT>
                    <a:lnB>
                      <a:noFill/>
                    </a:lnB>
                    <a:noFill/>
                  </a:tcPr>
                </a:tc>
                <a:extLst>
                  <a:ext uri="{0D108BD9-81ED-4DB2-BD59-A6C34878D82A}">
                    <a16:rowId xmlns:a16="http://schemas.microsoft.com/office/drawing/2014/main" val="3625604535"/>
                  </a:ext>
                </a:extLst>
              </a:tr>
              <a:tr h="250484">
                <a:tc>
                  <a:txBody>
                    <a:bodyPr/>
                    <a:lstStyle/>
                    <a:p>
                      <a:pPr algn="l" fontAlgn="ctr"/>
                      <a:r>
                        <a:rPr lang="en-US" sz="1100" b="0" i="0" u="none" strike="noStrike">
                          <a:solidFill>
                            <a:srgbClr val="156082"/>
                          </a:solidFill>
                          <a:effectLst/>
                          <a:latin typeface="Arial" panose="020B0604020202020204" pitchFamily="34" charset="0"/>
                        </a:rPr>
                        <a:t>Media partner acknowledgement and logo on event marketing materials (pre and post event)</a:t>
                      </a:r>
                    </a:p>
                  </a:txBody>
                  <a:tcPr marL="7594" marR="7594" marT="7594" marB="0" anchor="ctr">
                    <a:lnL>
                      <a:noFill/>
                    </a:lnL>
                    <a:lnR>
                      <a:noFill/>
                    </a:lnR>
                    <a:lnT>
                      <a:noFill/>
                    </a:lnT>
                    <a:lnB>
                      <a:noFill/>
                    </a:lnB>
                    <a:noFill/>
                  </a:tcPr>
                </a:tc>
                <a:tc>
                  <a:txBody>
                    <a:bodyPr/>
                    <a:lstStyle/>
                    <a:p>
                      <a:pPr algn="ctr" fontAlgn="ctr"/>
                      <a:endParaRPr lang="en-GB" sz="1800" b="0" i="0" u="none" strike="noStrike">
                        <a:solidFill>
                          <a:srgbClr val="996633"/>
                        </a:solidFill>
                        <a:effectLst/>
                        <a:latin typeface="Wingdings 2"/>
                        <a:sym typeface="Wingdings 2"/>
                      </a:endParaRPr>
                    </a:p>
                  </a:txBody>
                  <a:tcPr marL="7594" marR="7594" marT="7594" marB="0" anchor="ctr">
                    <a:lnL>
                      <a:noFill/>
                    </a:lnL>
                    <a:lnR>
                      <a:noFill/>
                    </a:lnR>
                    <a:lnT>
                      <a:noFill/>
                    </a:lnT>
                    <a:lnB>
                      <a:noFill/>
                    </a:lnB>
                    <a:noFill/>
                  </a:tcPr>
                </a:tc>
                <a:tc>
                  <a:txBody>
                    <a:bodyPr/>
                    <a:lstStyle/>
                    <a:p>
                      <a:pPr algn="ctr" fontAlgn="ctr"/>
                      <a:endParaRPr lang="en-GB" sz="1800" b="0" i="0" u="none" strike="noStrike">
                        <a:solidFill>
                          <a:schemeClr val="tx1">
                            <a:lumMod val="75000"/>
                            <a:lumOff val="25000"/>
                          </a:schemeClr>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A5EC"/>
                          </a:solidFill>
                          <a:effectLst/>
                          <a:latin typeface="Wingdings 2"/>
                          <a:sym typeface="Wingdings 2"/>
                        </a:rPr>
                        <a:t>P</a:t>
                      </a:r>
                      <a:endParaRPr lang="en-US" sz="3200"/>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938E"/>
                        </a:solidFill>
                        <a:effectLst/>
                        <a:latin typeface="Aptos Narrow" panose="020B0004020202020204" pitchFamily="34" charset="0"/>
                      </a:endParaRPr>
                    </a:p>
                  </a:txBody>
                  <a:tcPr marL="7594" marR="7594" marT="7594" marB="0" anchor="b">
                    <a:lnL>
                      <a:noFill/>
                    </a:lnL>
                    <a:lnR>
                      <a:noFill/>
                    </a:lnR>
                    <a:lnT>
                      <a:noFill/>
                    </a:lnT>
                    <a:lnB>
                      <a:noFill/>
                    </a:lnB>
                    <a:noFill/>
                  </a:tcPr>
                </a:tc>
                <a:extLst>
                  <a:ext uri="{0D108BD9-81ED-4DB2-BD59-A6C34878D82A}">
                    <a16:rowId xmlns:a16="http://schemas.microsoft.com/office/drawing/2014/main" val="3086364493"/>
                  </a:ext>
                </a:extLst>
              </a:tr>
              <a:tr h="250484">
                <a:tc>
                  <a:txBody>
                    <a:bodyPr/>
                    <a:lstStyle/>
                    <a:p>
                      <a:pPr algn="l" fontAlgn="ctr"/>
                      <a:r>
                        <a:rPr lang="en-US" sz="1100" b="0" i="0" u="none" strike="noStrike">
                          <a:solidFill>
                            <a:srgbClr val="156082"/>
                          </a:solidFill>
                          <a:effectLst/>
                          <a:latin typeface="Arial" panose="020B0604020202020204" pitchFamily="34" charset="0"/>
                        </a:rPr>
                        <a:t>Media partner acknowledgement and logo on PowerPoint slides during the event</a:t>
                      </a:r>
                    </a:p>
                  </a:txBody>
                  <a:tcPr marL="7594" marR="7594" marT="7594" marB="0" anchor="ctr">
                    <a:lnL>
                      <a:noFill/>
                    </a:lnL>
                    <a:lnR>
                      <a:noFill/>
                    </a:lnR>
                    <a:lnT>
                      <a:noFill/>
                    </a:lnT>
                    <a:lnB>
                      <a:noFill/>
                    </a:lnB>
                    <a:noFill/>
                  </a:tcPr>
                </a:tc>
                <a:tc>
                  <a:txBody>
                    <a:bodyPr/>
                    <a:lstStyle/>
                    <a:p>
                      <a:pPr algn="ctr" fontAlgn="ctr"/>
                      <a:endParaRPr lang="en-GB" sz="1800" b="0" i="0" u="none" strike="noStrike">
                        <a:solidFill>
                          <a:srgbClr val="996633"/>
                        </a:solidFill>
                        <a:effectLst/>
                        <a:latin typeface="Wingdings 2"/>
                        <a:sym typeface="Wingdings 2"/>
                      </a:endParaRPr>
                    </a:p>
                  </a:txBody>
                  <a:tcPr marL="7594" marR="7594" marT="7594" marB="0" anchor="ctr">
                    <a:lnL>
                      <a:noFill/>
                    </a:lnL>
                    <a:lnR>
                      <a:noFill/>
                    </a:lnR>
                    <a:lnT>
                      <a:noFill/>
                    </a:lnT>
                    <a:lnB>
                      <a:noFill/>
                    </a:lnB>
                    <a:noFill/>
                  </a:tcPr>
                </a:tc>
                <a:tc>
                  <a:txBody>
                    <a:bodyPr/>
                    <a:lstStyle/>
                    <a:p>
                      <a:pPr algn="ctr" fontAlgn="ctr"/>
                      <a:endParaRPr lang="en-GB" sz="1800" b="0" i="0" u="none" strike="noStrike">
                        <a:solidFill>
                          <a:schemeClr val="tx1">
                            <a:lumMod val="75000"/>
                            <a:lumOff val="25000"/>
                          </a:schemeClr>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A5EC"/>
                          </a:solidFill>
                          <a:effectLst/>
                          <a:latin typeface="Wingdings 2"/>
                          <a:sym typeface="Wingdings 2"/>
                        </a:rPr>
                        <a:t>P</a:t>
                      </a:r>
                      <a:endParaRPr lang="en-US" sz="3200"/>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938E"/>
                        </a:solidFill>
                        <a:effectLst/>
                        <a:latin typeface="Aptos Narrow" panose="020B0004020202020204" pitchFamily="34" charset="0"/>
                      </a:endParaRPr>
                    </a:p>
                  </a:txBody>
                  <a:tcPr marL="7594" marR="7594" marT="7594" marB="0" anchor="b">
                    <a:lnL>
                      <a:noFill/>
                    </a:lnL>
                    <a:lnR>
                      <a:noFill/>
                    </a:lnR>
                    <a:lnT>
                      <a:noFill/>
                    </a:lnT>
                    <a:lnB>
                      <a:noFill/>
                    </a:lnB>
                    <a:noFill/>
                  </a:tcPr>
                </a:tc>
                <a:extLst>
                  <a:ext uri="{0D108BD9-81ED-4DB2-BD59-A6C34878D82A}">
                    <a16:rowId xmlns:a16="http://schemas.microsoft.com/office/drawing/2014/main" val="3233741374"/>
                  </a:ext>
                </a:extLst>
              </a:tr>
              <a:tr h="250484">
                <a:tc>
                  <a:txBody>
                    <a:bodyPr/>
                    <a:lstStyle/>
                    <a:p>
                      <a:pPr algn="l" fontAlgn="ctr"/>
                      <a:r>
                        <a:rPr lang="en-US" sz="1100" b="0" i="0" u="none" strike="noStrike">
                          <a:solidFill>
                            <a:srgbClr val="156082"/>
                          </a:solidFill>
                          <a:effectLst/>
                          <a:latin typeface="Arial" panose="020B0604020202020204" pitchFamily="34" charset="0"/>
                        </a:rPr>
                        <a:t>Supporter sponsor acknowledgement and logo on event marketing materials (pre and post event)</a:t>
                      </a:r>
                    </a:p>
                  </a:txBody>
                  <a:tcPr marL="7594" marR="7594" marT="7594" marB="0" anchor="ctr">
                    <a:lnL>
                      <a:noFill/>
                    </a:lnL>
                    <a:lnR>
                      <a:noFill/>
                    </a:lnR>
                    <a:lnT>
                      <a:noFill/>
                    </a:lnT>
                    <a:lnB>
                      <a:noFill/>
                    </a:lnB>
                    <a:noFill/>
                  </a:tcPr>
                </a:tc>
                <a:tc>
                  <a:txBody>
                    <a:bodyPr/>
                    <a:lstStyle/>
                    <a:p>
                      <a:pPr algn="ctr" fontAlgn="ctr"/>
                      <a:endParaRPr lang="en-GB" sz="1800" b="0" i="0" u="none" strike="noStrike">
                        <a:solidFill>
                          <a:srgbClr val="996633"/>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ctr" fontAlgn="ctr"/>
                      <a:endParaRPr lang="en-GB" sz="1800" b="0" i="0" u="none" strike="noStrike">
                        <a:solidFill>
                          <a:schemeClr val="tx1">
                            <a:lumMod val="75000"/>
                            <a:lumOff val="25000"/>
                          </a:schemeClr>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A5EC"/>
                        </a:solidFill>
                        <a:effectLst/>
                        <a:latin typeface="Aptos Narrow" panose="020B0004020202020204" pitchFamily="34" charset="0"/>
                      </a:endParaRPr>
                    </a:p>
                  </a:txBody>
                  <a:tcPr marL="7594" marR="7594" marT="7594" marB="0" anchor="b">
                    <a:lnL>
                      <a:noFill/>
                    </a:lnL>
                    <a:lnR>
                      <a:noFill/>
                    </a:lnR>
                    <a:lnT>
                      <a:noFill/>
                    </a:lnT>
                    <a:lnB>
                      <a:noFill/>
                    </a:lnB>
                    <a:noFill/>
                  </a:tcPr>
                </a:tc>
                <a:tc>
                  <a:txBody>
                    <a:bodyPr/>
                    <a:lstStyle/>
                    <a:p>
                      <a:pPr algn="ctr" fontAlgn="ctr"/>
                      <a:r>
                        <a:rPr lang="en-GB" sz="1800" b="0" i="0" u="none" strike="noStrike">
                          <a:solidFill>
                            <a:srgbClr val="00938E"/>
                          </a:solidFill>
                          <a:effectLst/>
                          <a:latin typeface="Wingdings 2"/>
                          <a:sym typeface="Wingdings 2"/>
                        </a:rPr>
                        <a:t>P</a:t>
                      </a:r>
                      <a:endParaRPr lang="en-US" sz="3200"/>
                    </a:p>
                  </a:txBody>
                  <a:tcPr marL="7594" marR="7594" marT="7594" marB="0" anchor="ctr">
                    <a:lnL>
                      <a:noFill/>
                    </a:lnL>
                    <a:lnR>
                      <a:noFill/>
                    </a:lnR>
                    <a:lnT>
                      <a:noFill/>
                    </a:lnT>
                    <a:lnB>
                      <a:noFill/>
                    </a:lnB>
                    <a:noFill/>
                  </a:tcPr>
                </a:tc>
                <a:extLst>
                  <a:ext uri="{0D108BD9-81ED-4DB2-BD59-A6C34878D82A}">
                    <a16:rowId xmlns:a16="http://schemas.microsoft.com/office/drawing/2014/main" val="236776331"/>
                  </a:ext>
                </a:extLst>
              </a:tr>
              <a:tr h="250484">
                <a:tc>
                  <a:txBody>
                    <a:bodyPr/>
                    <a:lstStyle/>
                    <a:p>
                      <a:pPr algn="l" fontAlgn="ctr"/>
                      <a:r>
                        <a:rPr lang="en-US" sz="1100" b="0" i="0" u="none" strike="noStrike">
                          <a:solidFill>
                            <a:srgbClr val="156082"/>
                          </a:solidFill>
                          <a:effectLst/>
                          <a:latin typeface="Arial" panose="020B0604020202020204" pitchFamily="34" charset="0"/>
                        </a:rPr>
                        <a:t>Supporter acknowledgement and logo on PowerPoint slides during the event</a:t>
                      </a:r>
                    </a:p>
                  </a:txBody>
                  <a:tcPr marL="7594" marR="7594" marT="7594" marB="0" anchor="ctr">
                    <a:lnL>
                      <a:noFill/>
                    </a:lnL>
                    <a:lnR>
                      <a:noFill/>
                    </a:lnR>
                    <a:lnT>
                      <a:noFill/>
                    </a:lnT>
                    <a:lnB>
                      <a:noFill/>
                    </a:lnB>
                    <a:noFill/>
                  </a:tcPr>
                </a:tc>
                <a:tc>
                  <a:txBody>
                    <a:bodyPr/>
                    <a:lstStyle/>
                    <a:p>
                      <a:pPr algn="ctr" fontAlgn="ctr"/>
                      <a:endParaRPr lang="en-GB" sz="1800" b="0" i="0" u="none" strike="noStrike">
                        <a:solidFill>
                          <a:srgbClr val="996633"/>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ctr" fontAlgn="ctr"/>
                      <a:endParaRPr lang="en-GB" sz="1800" b="0" i="0" u="none" strike="noStrike">
                        <a:solidFill>
                          <a:schemeClr val="tx1">
                            <a:lumMod val="75000"/>
                            <a:lumOff val="25000"/>
                          </a:schemeClr>
                        </a:solidFill>
                        <a:effectLst/>
                        <a:latin typeface="Wingdings 2" panose="05020102010507070707" pitchFamily="18" charset="2"/>
                      </a:endParaRPr>
                    </a:p>
                  </a:txBody>
                  <a:tcPr marL="7594" marR="7594" marT="7594" marB="0" anchor="ctr">
                    <a:lnL>
                      <a:noFill/>
                    </a:lnL>
                    <a:lnR>
                      <a:noFill/>
                    </a:lnR>
                    <a:lnT>
                      <a:noFill/>
                    </a:lnT>
                    <a:lnB>
                      <a:noFill/>
                    </a:lnB>
                    <a:noFill/>
                  </a:tcPr>
                </a:tc>
                <a:tc>
                  <a:txBody>
                    <a:bodyPr/>
                    <a:lstStyle/>
                    <a:p>
                      <a:pPr algn="l" fontAlgn="b"/>
                      <a:endParaRPr lang="en-GB" sz="1800" b="0" i="0" u="none" strike="noStrike">
                        <a:solidFill>
                          <a:srgbClr val="00A5EC"/>
                        </a:solidFill>
                        <a:effectLst/>
                        <a:latin typeface="Aptos Narrow" panose="020B0004020202020204" pitchFamily="34" charset="0"/>
                      </a:endParaRPr>
                    </a:p>
                  </a:txBody>
                  <a:tcPr marL="7594" marR="7594" marT="7594" marB="0" anchor="b">
                    <a:lnL>
                      <a:noFill/>
                    </a:lnL>
                    <a:lnR>
                      <a:noFill/>
                    </a:lnR>
                    <a:lnT>
                      <a:noFill/>
                    </a:lnT>
                    <a:lnB>
                      <a:noFill/>
                    </a:lnB>
                    <a:noFill/>
                  </a:tcPr>
                </a:tc>
                <a:tc>
                  <a:txBody>
                    <a:bodyPr/>
                    <a:lstStyle/>
                    <a:p>
                      <a:pPr algn="ctr" fontAlgn="ctr"/>
                      <a:r>
                        <a:rPr lang="en-GB" sz="1800" b="0" i="0" u="none" strike="noStrike">
                          <a:solidFill>
                            <a:srgbClr val="00938E"/>
                          </a:solidFill>
                          <a:effectLst/>
                          <a:latin typeface="Wingdings 2"/>
                          <a:sym typeface="Wingdings 2"/>
                        </a:rPr>
                        <a:t>P</a:t>
                      </a:r>
                      <a:endParaRPr lang="en-US" sz="3200"/>
                    </a:p>
                  </a:txBody>
                  <a:tcPr marL="7594" marR="7594" marT="7594" marB="0" anchor="ctr">
                    <a:lnL>
                      <a:noFill/>
                    </a:lnL>
                    <a:lnR>
                      <a:noFill/>
                    </a:lnR>
                    <a:lnT>
                      <a:noFill/>
                    </a:lnT>
                    <a:lnB>
                      <a:noFill/>
                    </a:lnB>
                    <a:noFill/>
                  </a:tcPr>
                </a:tc>
                <a:extLst>
                  <a:ext uri="{0D108BD9-81ED-4DB2-BD59-A6C34878D82A}">
                    <a16:rowId xmlns:a16="http://schemas.microsoft.com/office/drawing/2014/main" val="3133033293"/>
                  </a:ext>
                </a:extLst>
              </a:tr>
              <a:tr h="250484">
                <a:tc>
                  <a:txBody>
                    <a:bodyPr/>
                    <a:lstStyle/>
                    <a:p>
                      <a:pPr algn="l" fontAlgn="ctr"/>
                      <a:r>
                        <a:rPr lang="en-US" sz="1100" b="0" i="0" u="none" strike="noStrike">
                          <a:solidFill>
                            <a:srgbClr val="156082"/>
                          </a:solidFill>
                          <a:effectLst/>
                          <a:latin typeface="Arial" panose="020B0604020202020204" pitchFamily="34" charset="0"/>
                        </a:rPr>
                        <a:t>Guest places at the event</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Helvetica" panose="020B0604020202020204" pitchFamily="34" charset="0"/>
                        </a:rPr>
                        <a:t>10</a:t>
                      </a: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Helvetica" panose="020B0604020202020204" pitchFamily="34" charset="0"/>
                        </a:rPr>
                        <a:t>2</a:t>
                      </a:r>
                    </a:p>
                  </a:txBody>
                  <a:tcPr marL="7594" marR="7594" marT="7594" marB="0" anchor="ctr">
                    <a:lnL>
                      <a:noFill/>
                    </a:lnL>
                    <a:lnR>
                      <a:noFill/>
                    </a:lnR>
                    <a:lnT>
                      <a:noFill/>
                    </a:lnT>
                    <a:lnB>
                      <a:noFill/>
                    </a:lnB>
                    <a:noFill/>
                  </a:tcPr>
                </a:tc>
                <a:tc>
                  <a:txBody>
                    <a:bodyPr/>
                    <a:lstStyle/>
                    <a:p>
                      <a:pPr algn="ctr" fontAlgn="b"/>
                      <a:r>
                        <a:rPr lang="en-GB" sz="1800" b="0" i="0" u="none" strike="noStrike">
                          <a:solidFill>
                            <a:srgbClr val="00A5EC"/>
                          </a:solidFill>
                          <a:effectLst/>
                          <a:latin typeface="Helvetica" panose="020B0604020202020204" pitchFamily="34" charset="0"/>
                        </a:rPr>
                        <a:t>1</a:t>
                      </a:r>
                    </a:p>
                  </a:txBody>
                  <a:tcPr marL="7594" marR="7594" marT="7594" marB="0" anchor="b">
                    <a:lnL>
                      <a:noFill/>
                    </a:lnL>
                    <a:lnR>
                      <a:noFill/>
                    </a:lnR>
                    <a:lnT>
                      <a:noFill/>
                    </a:lnT>
                    <a:lnB>
                      <a:noFill/>
                    </a:lnB>
                    <a:noFill/>
                  </a:tcPr>
                </a:tc>
                <a:tc>
                  <a:txBody>
                    <a:bodyPr/>
                    <a:lstStyle/>
                    <a:p>
                      <a:pPr algn="ctr" fontAlgn="b"/>
                      <a:r>
                        <a:rPr lang="en-GB" sz="1800" b="0" i="0" u="none" strike="noStrike">
                          <a:solidFill>
                            <a:srgbClr val="00938E"/>
                          </a:solidFill>
                          <a:effectLst/>
                          <a:latin typeface="Helvetica" panose="020B0604020202020204" pitchFamily="34" charset="0"/>
                        </a:rPr>
                        <a:t>1</a:t>
                      </a:r>
                    </a:p>
                  </a:txBody>
                  <a:tcPr marL="7594" marR="7594" marT="7594" marB="0" anchor="b">
                    <a:lnL>
                      <a:noFill/>
                    </a:lnL>
                    <a:lnR>
                      <a:noFill/>
                    </a:lnR>
                    <a:lnT>
                      <a:noFill/>
                    </a:lnT>
                    <a:lnB>
                      <a:noFill/>
                    </a:lnB>
                    <a:noFill/>
                  </a:tcPr>
                </a:tc>
                <a:extLst>
                  <a:ext uri="{0D108BD9-81ED-4DB2-BD59-A6C34878D82A}">
                    <a16:rowId xmlns:a16="http://schemas.microsoft.com/office/drawing/2014/main" val="1256590604"/>
                  </a:ext>
                </a:extLst>
              </a:tr>
              <a:tr h="250484">
                <a:tc>
                  <a:txBody>
                    <a:bodyPr/>
                    <a:lstStyle/>
                    <a:p>
                      <a:pPr algn="l" fontAlgn="ctr"/>
                      <a:r>
                        <a:rPr lang="en-GB" sz="1100" b="0" i="0" u="none" strike="noStrike">
                          <a:solidFill>
                            <a:srgbClr val="156082"/>
                          </a:solidFill>
                          <a:effectLst/>
                          <a:latin typeface="Arial" panose="020B0604020202020204" pitchFamily="34" charset="0"/>
                        </a:rPr>
                        <a:t>Judging places </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Helvetica" panose="020B0604020202020204" pitchFamily="34" charset="0"/>
                        </a:rPr>
                        <a:t>2+</a:t>
                      </a: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Helvetica" panose="020B0604020202020204" pitchFamily="34" charset="0"/>
                        </a:rPr>
                        <a:t>1</a:t>
                      </a:r>
                    </a:p>
                  </a:txBody>
                  <a:tcPr marL="7594" marR="7594" marT="7594" marB="0" anchor="ctr">
                    <a:lnL>
                      <a:noFill/>
                    </a:lnL>
                    <a:lnR>
                      <a:noFill/>
                    </a:lnR>
                    <a:lnT>
                      <a:noFill/>
                    </a:lnT>
                    <a:lnB>
                      <a:noFill/>
                    </a:lnB>
                    <a:noFill/>
                  </a:tcPr>
                </a:tc>
                <a:tc>
                  <a:txBody>
                    <a:bodyPr/>
                    <a:lstStyle/>
                    <a:p>
                      <a:pPr algn="ctr" fontAlgn="b"/>
                      <a:r>
                        <a:rPr lang="en-GB" sz="1800" b="0" i="0" u="none" strike="noStrike">
                          <a:solidFill>
                            <a:srgbClr val="00A5EC"/>
                          </a:solidFill>
                          <a:effectLst/>
                          <a:latin typeface="Helvetica" panose="020B0604020202020204" pitchFamily="34" charset="0"/>
                        </a:rPr>
                        <a:t>1</a:t>
                      </a:r>
                    </a:p>
                  </a:txBody>
                  <a:tcPr marL="7594" marR="7594" marT="7594" marB="0" anchor="b">
                    <a:lnL>
                      <a:noFill/>
                    </a:lnL>
                    <a:lnR>
                      <a:noFill/>
                    </a:lnR>
                    <a:lnT>
                      <a:noFill/>
                    </a:lnT>
                    <a:lnB>
                      <a:noFill/>
                    </a:lnB>
                    <a:noFill/>
                  </a:tcPr>
                </a:tc>
                <a:tc>
                  <a:txBody>
                    <a:bodyPr/>
                    <a:lstStyle/>
                    <a:p>
                      <a:pPr algn="ctr" fontAlgn="b"/>
                      <a:r>
                        <a:rPr lang="en-GB" sz="1800" b="0" i="0" u="none" strike="noStrike">
                          <a:solidFill>
                            <a:srgbClr val="00938E"/>
                          </a:solidFill>
                          <a:effectLst/>
                          <a:latin typeface="Helvetica" panose="020B0604020202020204" pitchFamily="34" charset="0"/>
                        </a:rPr>
                        <a:t>1</a:t>
                      </a:r>
                    </a:p>
                  </a:txBody>
                  <a:tcPr marL="7594" marR="7594" marT="7594" marB="0" anchor="b">
                    <a:lnL>
                      <a:noFill/>
                    </a:lnL>
                    <a:lnR>
                      <a:noFill/>
                    </a:lnR>
                    <a:lnT>
                      <a:noFill/>
                    </a:lnT>
                    <a:lnB>
                      <a:noFill/>
                    </a:lnB>
                    <a:noFill/>
                  </a:tcPr>
                </a:tc>
                <a:extLst>
                  <a:ext uri="{0D108BD9-81ED-4DB2-BD59-A6C34878D82A}">
                    <a16:rowId xmlns:a16="http://schemas.microsoft.com/office/drawing/2014/main" val="3629280169"/>
                  </a:ext>
                </a:extLst>
              </a:tr>
              <a:tr h="250484">
                <a:tc>
                  <a:txBody>
                    <a:bodyPr/>
                    <a:lstStyle/>
                    <a:p>
                      <a:pPr algn="l" fontAlgn="ctr"/>
                      <a:r>
                        <a:rPr lang="en-US" sz="1100" b="0" i="0" u="none" strike="noStrike">
                          <a:solidFill>
                            <a:srgbClr val="156082"/>
                          </a:solidFill>
                          <a:effectLst/>
                          <a:latin typeface="Arial" panose="020B0604020202020204" pitchFamily="34" charset="0"/>
                        </a:rPr>
                        <a:t>Your marketing promotional banners at the event *Dimensions to be agreed with ACE. </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Helvetica" panose="020B0604020202020204" pitchFamily="34" charset="0"/>
                        </a:rPr>
                        <a:t>2</a:t>
                      </a: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Helvetica" panose="020B0604020202020204" pitchFamily="34" charset="0"/>
                        </a:rPr>
                        <a:t>1</a:t>
                      </a:r>
                    </a:p>
                  </a:txBody>
                  <a:tcPr marL="7594" marR="7594" marT="7594" marB="0" anchor="ctr">
                    <a:lnL>
                      <a:noFill/>
                    </a:lnL>
                    <a:lnR>
                      <a:noFill/>
                    </a:lnR>
                    <a:lnT>
                      <a:noFill/>
                    </a:lnT>
                    <a:lnB>
                      <a:noFill/>
                    </a:lnB>
                    <a:noFill/>
                  </a:tcPr>
                </a:tc>
                <a:tc>
                  <a:txBody>
                    <a:bodyPr/>
                    <a:lstStyle/>
                    <a:p>
                      <a:pPr algn="ctr" fontAlgn="b"/>
                      <a:r>
                        <a:rPr lang="en-GB" sz="1800" b="0" i="0" u="none" strike="noStrike">
                          <a:solidFill>
                            <a:srgbClr val="00A5EC"/>
                          </a:solidFill>
                          <a:effectLst/>
                          <a:latin typeface="Helvetica" panose="020B0604020202020204" pitchFamily="34" charset="0"/>
                        </a:rPr>
                        <a:t>1</a:t>
                      </a:r>
                    </a:p>
                  </a:txBody>
                  <a:tcPr marL="7594" marR="7594" marT="7594" marB="0" anchor="b">
                    <a:lnL>
                      <a:noFill/>
                    </a:lnL>
                    <a:lnR>
                      <a:noFill/>
                    </a:lnR>
                    <a:lnT>
                      <a:noFill/>
                    </a:lnT>
                    <a:lnB>
                      <a:noFill/>
                    </a:lnB>
                    <a:noFill/>
                  </a:tcPr>
                </a:tc>
                <a:tc>
                  <a:txBody>
                    <a:bodyPr/>
                    <a:lstStyle/>
                    <a:p>
                      <a:pPr algn="ctr" fontAlgn="b"/>
                      <a:r>
                        <a:rPr lang="en-GB" sz="1800" b="0" i="0" u="none" strike="noStrike">
                          <a:solidFill>
                            <a:srgbClr val="00938E"/>
                          </a:solidFill>
                          <a:effectLst/>
                          <a:latin typeface="Helvetica" panose="020B0604020202020204" pitchFamily="34" charset="0"/>
                        </a:rPr>
                        <a:t>1</a:t>
                      </a:r>
                    </a:p>
                  </a:txBody>
                  <a:tcPr marL="7594" marR="7594" marT="7594" marB="0" anchor="b">
                    <a:lnL>
                      <a:noFill/>
                    </a:lnL>
                    <a:lnR>
                      <a:noFill/>
                    </a:lnR>
                    <a:lnT>
                      <a:noFill/>
                    </a:lnT>
                    <a:lnB>
                      <a:noFill/>
                    </a:lnB>
                    <a:noFill/>
                  </a:tcPr>
                </a:tc>
                <a:extLst>
                  <a:ext uri="{0D108BD9-81ED-4DB2-BD59-A6C34878D82A}">
                    <a16:rowId xmlns:a16="http://schemas.microsoft.com/office/drawing/2014/main" val="3848311186"/>
                  </a:ext>
                </a:extLst>
              </a:tr>
              <a:tr h="250484">
                <a:tc>
                  <a:txBody>
                    <a:bodyPr/>
                    <a:lstStyle/>
                    <a:p>
                      <a:pPr algn="l" fontAlgn="ctr"/>
                      <a:r>
                        <a:rPr lang="en-US" sz="1100" b="0" i="0" u="none" strike="noStrike">
                          <a:solidFill>
                            <a:srgbClr val="156082"/>
                          </a:solidFill>
                          <a:effectLst/>
                          <a:latin typeface="Arial" panose="020B0604020202020204" pitchFamily="34" charset="0"/>
                        </a:rPr>
                        <a:t> Access to hi-res images for your own marketing</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A5EC"/>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938E"/>
                          </a:solidFill>
                          <a:effectLst/>
                          <a:latin typeface="Wingdings 2" panose="05020102010507070707" pitchFamily="18" charset="2"/>
                        </a:rPr>
                        <a:t>P</a:t>
                      </a:r>
                    </a:p>
                  </a:txBody>
                  <a:tcPr marL="7594" marR="7594" marT="7594" marB="0" anchor="ctr">
                    <a:lnL>
                      <a:noFill/>
                    </a:lnL>
                    <a:lnR>
                      <a:noFill/>
                    </a:lnR>
                    <a:lnT>
                      <a:noFill/>
                    </a:lnT>
                    <a:lnB>
                      <a:noFill/>
                    </a:lnB>
                    <a:noFill/>
                  </a:tcPr>
                </a:tc>
                <a:extLst>
                  <a:ext uri="{0D108BD9-81ED-4DB2-BD59-A6C34878D82A}">
                    <a16:rowId xmlns:a16="http://schemas.microsoft.com/office/drawing/2014/main" val="2238888760"/>
                  </a:ext>
                </a:extLst>
              </a:tr>
              <a:tr h="250484">
                <a:tc>
                  <a:txBody>
                    <a:bodyPr/>
                    <a:lstStyle/>
                    <a:p>
                      <a:pPr algn="l" fontAlgn="ctr"/>
                      <a:r>
                        <a:rPr lang="en-US" sz="1100" b="0" i="0" u="none" strike="noStrike">
                          <a:solidFill>
                            <a:srgbClr val="156082"/>
                          </a:solidFill>
                          <a:effectLst/>
                          <a:latin typeface="Arial" panose="020B0604020202020204" pitchFamily="34" charset="0"/>
                        </a:rPr>
                        <a:t> Your logo on the event listing on the ACE website </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A5EC"/>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938E"/>
                          </a:solidFill>
                          <a:effectLst/>
                          <a:latin typeface="Wingdings 2" panose="05020102010507070707" pitchFamily="18" charset="2"/>
                        </a:rPr>
                        <a:t>P</a:t>
                      </a:r>
                    </a:p>
                  </a:txBody>
                  <a:tcPr marL="7594" marR="7594" marT="7594" marB="0" anchor="ctr">
                    <a:lnL>
                      <a:noFill/>
                    </a:lnL>
                    <a:lnR>
                      <a:noFill/>
                    </a:lnR>
                    <a:lnT>
                      <a:noFill/>
                    </a:lnT>
                    <a:lnB>
                      <a:noFill/>
                    </a:lnB>
                    <a:noFill/>
                  </a:tcPr>
                </a:tc>
                <a:extLst>
                  <a:ext uri="{0D108BD9-81ED-4DB2-BD59-A6C34878D82A}">
                    <a16:rowId xmlns:a16="http://schemas.microsoft.com/office/drawing/2014/main" val="4272569472"/>
                  </a:ext>
                </a:extLst>
              </a:tr>
              <a:tr h="250484">
                <a:tc>
                  <a:txBody>
                    <a:bodyPr/>
                    <a:lstStyle/>
                    <a:p>
                      <a:pPr algn="l" fontAlgn="ctr"/>
                      <a:r>
                        <a:rPr lang="en-US" sz="1100" b="0" i="0" u="none" strike="noStrike">
                          <a:solidFill>
                            <a:srgbClr val="156082"/>
                          </a:solidFill>
                          <a:effectLst/>
                          <a:latin typeface="Arial" panose="020B0604020202020204" pitchFamily="34" charset="0"/>
                        </a:rPr>
                        <a:t>250-word profile on the ACE website with logo and link to your company website</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A5EC"/>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938E"/>
                          </a:solidFill>
                          <a:effectLst/>
                          <a:latin typeface="Wingdings 2" panose="05020102010507070707" pitchFamily="18" charset="2"/>
                        </a:rPr>
                        <a:t>P</a:t>
                      </a:r>
                    </a:p>
                  </a:txBody>
                  <a:tcPr marL="7594" marR="7594" marT="7594" marB="0" anchor="ctr">
                    <a:lnL>
                      <a:noFill/>
                    </a:lnL>
                    <a:lnR>
                      <a:noFill/>
                    </a:lnR>
                    <a:lnT>
                      <a:noFill/>
                    </a:lnT>
                    <a:lnB>
                      <a:noFill/>
                    </a:lnB>
                    <a:noFill/>
                  </a:tcPr>
                </a:tc>
                <a:extLst>
                  <a:ext uri="{0D108BD9-81ED-4DB2-BD59-A6C34878D82A}">
                    <a16:rowId xmlns:a16="http://schemas.microsoft.com/office/drawing/2014/main" val="1791953141"/>
                  </a:ext>
                </a:extLst>
              </a:tr>
              <a:tr h="250484">
                <a:tc>
                  <a:txBody>
                    <a:bodyPr/>
                    <a:lstStyle/>
                    <a:p>
                      <a:pPr algn="l" fontAlgn="ctr"/>
                      <a:r>
                        <a:rPr lang="en-US" sz="1100" b="0" i="0" u="none" strike="noStrike">
                          <a:solidFill>
                            <a:srgbClr val="156082"/>
                          </a:solidFill>
                          <a:effectLst/>
                          <a:latin typeface="Arial" panose="020B0604020202020204" pitchFamily="34" charset="0"/>
                        </a:rPr>
                        <a:t>Advert in Awards on the night brochure</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996633"/>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chemeClr val="tx1">
                              <a:lumMod val="75000"/>
                              <a:lumOff val="25000"/>
                            </a:schemeClr>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A5EC"/>
                          </a:solidFill>
                          <a:effectLst/>
                          <a:latin typeface="Wingdings 2" panose="05020102010507070707" pitchFamily="18" charset="2"/>
                        </a:rPr>
                        <a:t>P</a:t>
                      </a:r>
                    </a:p>
                  </a:txBody>
                  <a:tcPr marL="7594" marR="7594" marT="7594" marB="0" anchor="ctr">
                    <a:lnL>
                      <a:noFill/>
                    </a:lnL>
                    <a:lnR>
                      <a:noFill/>
                    </a:lnR>
                    <a:lnT>
                      <a:noFill/>
                    </a:lnT>
                    <a:lnB>
                      <a:noFill/>
                    </a:lnB>
                    <a:noFill/>
                  </a:tcPr>
                </a:tc>
                <a:tc>
                  <a:txBody>
                    <a:bodyPr/>
                    <a:lstStyle/>
                    <a:p>
                      <a:pPr algn="ctr" fontAlgn="ctr"/>
                      <a:r>
                        <a:rPr lang="en-GB" sz="1800" b="0" i="0" u="none" strike="noStrike">
                          <a:solidFill>
                            <a:srgbClr val="00938E"/>
                          </a:solidFill>
                          <a:effectLst/>
                          <a:latin typeface="Wingdings 2" panose="05020102010507070707" pitchFamily="18" charset="2"/>
                        </a:rPr>
                        <a:t>P</a:t>
                      </a:r>
                    </a:p>
                  </a:txBody>
                  <a:tcPr marL="7594" marR="7594" marT="7594" marB="0" anchor="ctr">
                    <a:lnL>
                      <a:noFill/>
                    </a:lnL>
                    <a:lnR>
                      <a:noFill/>
                    </a:lnR>
                    <a:lnT>
                      <a:noFill/>
                    </a:lnT>
                    <a:lnB>
                      <a:noFill/>
                    </a:lnB>
                    <a:noFill/>
                  </a:tcPr>
                </a:tc>
                <a:extLst>
                  <a:ext uri="{0D108BD9-81ED-4DB2-BD59-A6C34878D82A}">
                    <a16:rowId xmlns:a16="http://schemas.microsoft.com/office/drawing/2014/main" val="1877217655"/>
                  </a:ext>
                </a:extLst>
              </a:tr>
            </a:tbl>
          </a:graphicData>
        </a:graphic>
      </p:graphicFrame>
      <p:sp>
        <p:nvSpPr>
          <p:cNvPr id="16" name="TextBox 15">
            <a:extLst>
              <a:ext uri="{FF2B5EF4-FFF2-40B4-BE49-F238E27FC236}">
                <a16:creationId xmlns:a16="http://schemas.microsoft.com/office/drawing/2014/main" id="{B05CF663-01FD-AA32-BC20-BBC996558A2E}"/>
              </a:ext>
            </a:extLst>
          </p:cNvPr>
          <p:cNvSpPr txBox="1"/>
          <p:nvPr/>
        </p:nvSpPr>
        <p:spPr>
          <a:xfrm>
            <a:off x="836137" y="1443493"/>
            <a:ext cx="8746958" cy="646331"/>
          </a:xfrm>
          <a:prstGeom prst="rect">
            <a:avLst/>
          </a:prstGeom>
          <a:noFill/>
        </p:spPr>
        <p:txBody>
          <a:bodyPr wrap="square" rtlCol="0">
            <a:spAutoFit/>
          </a:bodyPr>
          <a:lstStyle/>
          <a:p>
            <a:r>
              <a:rPr lang="en-GB" b="1">
                <a:solidFill>
                  <a:srgbClr val="156082"/>
                </a:solidFill>
              </a:rPr>
              <a:t>Headline sponsor: £10,000</a:t>
            </a:r>
          </a:p>
          <a:p>
            <a:r>
              <a:rPr lang="en-GB" b="1">
                <a:solidFill>
                  <a:srgbClr val="156082"/>
                </a:solidFill>
              </a:rPr>
              <a:t>Category sponsors: £ 3,000</a:t>
            </a:r>
          </a:p>
        </p:txBody>
      </p:sp>
    </p:spTree>
    <p:extLst>
      <p:ext uri="{BB962C8B-B14F-4D97-AF65-F5344CB8AC3E}">
        <p14:creationId xmlns:p14="http://schemas.microsoft.com/office/powerpoint/2010/main" val="778216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1FF2-4247-ECF0-0955-9D7F34244F1F}"/>
              </a:ext>
            </a:extLst>
          </p:cNvPr>
          <p:cNvSpPr>
            <a:spLocks noGrp="1"/>
          </p:cNvSpPr>
          <p:nvPr>
            <p:ph type="title"/>
          </p:nvPr>
        </p:nvSpPr>
        <p:spPr>
          <a:xfrm>
            <a:off x="566057" y="607616"/>
            <a:ext cx="10515600" cy="1325563"/>
          </a:xfrm>
        </p:spPr>
        <p:txBody>
          <a:bodyPr numCol="2">
            <a:noAutofit/>
          </a:bodyPr>
          <a:lstStyle/>
          <a:p>
            <a:br>
              <a:rPr lang="en-US" sz="3600">
                <a:solidFill>
                  <a:srgbClr val="156082"/>
                </a:solidFill>
                <a:latin typeface="Helvetica" panose="020B0604020202020204" pitchFamily="34" charset="0"/>
                <a:cs typeface="Helvetica" panose="020B0604020202020204" pitchFamily="34" charset="0"/>
              </a:rPr>
            </a:br>
            <a:endParaRPr lang="en-GB" sz="3600"/>
          </a:p>
        </p:txBody>
      </p:sp>
      <p:sp>
        <p:nvSpPr>
          <p:cNvPr id="11" name="Rectangle 10">
            <a:extLst>
              <a:ext uri="{FF2B5EF4-FFF2-40B4-BE49-F238E27FC236}">
                <a16:creationId xmlns:a16="http://schemas.microsoft.com/office/drawing/2014/main" id="{A7AB0D69-C888-FDA7-1C23-6855F2ACAD0D}"/>
              </a:ext>
            </a:extLst>
          </p:cNvPr>
          <p:cNvSpPr/>
          <p:nvPr/>
        </p:nvSpPr>
        <p:spPr>
          <a:xfrm flipV="1">
            <a:off x="1615" y="6641149"/>
            <a:ext cx="12190385" cy="97936"/>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068960-2B5F-12C3-331E-9265FFAB2EC4}"/>
              </a:ext>
            </a:extLst>
          </p:cNvPr>
          <p:cNvSpPr/>
          <p:nvPr/>
        </p:nvSpPr>
        <p:spPr>
          <a:xfrm>
            <a:off x="-12413" y="6784503"/>
            <a:ext cx="12204412" cy="73497"/>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192BD18-D11D-EFBE-3509-E08590EC6932}"/>
              </a:ext>
            </a:extLst>
          </p:cNvPr>
          <p:cNvSpPr/>
          <p:nvPr/>
        </p:nvSpPr>
        <p:spPr>
          <a:xfrm>
            <a:off x="0" y="6565179"/>
            <a:ext cx="12190384" cy="97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6772214-45A8-8E2C-E6A9-25E0B9E034CD}"/>
              </a:ext>
            </a:extLst>
          </p:cNvPr>
          <p:cNvSpPr/>
          <p:nvPr/>
        </p:nvSpPr>
        <p:spPr>
          <a:xfrm>
            <a:off x="-6208" y="6726849"/>
            <a:ext cx="12198208" cy="5765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00215162-A7E1-7CB2-5EF4-C6AB3F0E8AB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156082"/>
                </a:solidFill>
                <a:latin typeface="Helvetica" panose="020B0604020202020204" pitchFamily="34" charset="0"/>
                <a:cs typeface="Helvetica" panose="020B0604020202020204" pitchFamily="34" charset="0"/>
              </a:rPr>
              <a:t>Engineering and Consultancy Awards</a:t>
            </a:r>
            <a:endParaRPr lang="en-GB" sz="3600">
              <a:solidFill>
                <a:srgbClr val="156082"/>
              </a:solidFill>
              <a:latin typeface="Helvetica" panose="020B0604020202020204" pitchFamily="34" charset="0"/>
              <a:cs typeface="Helvetica" panose="020B0604020202020204" pitchFamily="34" charset="0"/>
            </a:endParaRPr>
          </a:p>
        </p:txBody>
      </p:sp>
      <p:pic>
        <p:nvPicPr>
          <p:cNvPr id="5" name="Picture 4" descr="A blue and black circle with a number&#10;&#10;Description automatically generated">
            <a:extLst>
              <a:ext uri="{FF2B5EF4-FFF2-40B4-BE49-F238E27FC236}">
                <a16:creationId xmlns:a16="http://schemas.microsoft.com/office/drawing/2014/main" id="{547BAC14-ACB5-1FA3-6F46-2C118ECBB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sp>
        <p:nvSpPr>
          <p:cNvPr id="6" name="TextBox 5">
            <a:extLst>
              <a:ext uri="{FF2B5EF4-FFF2-40B4-BE49-F238E27FC236}">
                <a16:creationId xmlns:a16="http://schemas.microsoft.com/office/drawing/2014/main" id="{E6DB04AD-1AE6-7781-B7CB-326B59646696}"/>
              </a:ext>
            </a:extLst>
          </p:cNvPr>
          <p:cNvSpPr txBox="1"/>
          <p:nvPr/>
        </p:nvSpPr>
        <p:spPr>
          <a:xfrm>
            <a:off x="838200" y="1734913"/>
            <a:ext cx="6102350" cy="2308324"/>
          </a:xfrm>
          <a:prstGeom prst="rect">
            <a:avLst/>
          </a:prstGeom>
          <a:noFill/>
        </p:spPr>
        <p:txBody>
          <a:bodyPr wrap="square">
            <a:spAutoFit/>
          </a:bodyPr>
          <a:lstStyle/>
          <a:p>
            <a:r>
              <a:rPr lang="en-GB">
                <a:solidFill>
                  <a:srgbClr val="242424"/>
                </a:solidFill>
                <a:effectLst/>
                <a:latin typeface="Aptos" panose="020B0004020202020204" pitchFamily="34" charset="0"/>
                <a:ea typeface="Times New Roman" panose="02020603050405020304" pitchFamily="18" charset="0"/>
                <a:cs typeface="Calibri" panose="020F0502020204030204" pitchFamily="34" charset="0"/>
              </a:rPr>
              <a:t>“</a:t>
            </a:r>
            <a:r>
              <a:rPr lang="en-GB">
                <a:solidFill>
                  <a:srgbClr val="242424"/>
                </a:solidFill>
                <a:effectLst/>
                <a:latin typeface="Helvetica" panose="020B0604020202020204" pitchFamily="34" charset="0"/>
                <a:ea typeface="Times New Roman" panose="02020603050405020304" pitchFamily="18" charset="0"/>
                <a:cs typeface="Helvetica" panose="020B0604020202020204" pitchFamily="34" charset="0"/>
              </a:rPr>
              <a:t>We're honoured to win this award which is testament to our commitment to integrate inclusion into every aspect of our industry. We're delighted that our progress has received prominent recognition this year and remain focussed on creating a supportive and inclusive environment for all our colleagues” </a:t>
            </a:r>
          </a:p>
          <a:p>
            <a:r>
              <a:rPr lang="en-GB" b="1">
                <a:solidFill>
                  <a:srgbClr val="156082"/>
                </a:solidFill>
                <a:effectLst/>
                <a:latin typeface="Helvetica" panose="020B0604020202020204" pitchFamily="34" charset="0"/>
                <a:ea typeface="Times New Roman" panose="02020603050405020304" pitchFamily="18" charset="0"/>
                <a:cs typeface="Helvetica" panose="020B0604020202020204" pitchFamily="34" charset="0"/>
              </a:rPr>
              <a:t>Richard Risdon, Managing Director for UK and Europe, Mott MacDonald</a:t>
            </a:r>
          </a:p>
        </p:txBody>
      </p:sp>
      <p:sp>
        <p:nvSpPr>
          <p:cNvPr id="8" name="TextBox 7">
            <a:extLst>
              <a:ext uri="{FF2B5EF4-FFF2-40B4-BE49-F238E27FC236}">
                <a16:creationId xmlns:a16="http://schemas.microsoft.com/office/drawing/2014/main" id="{AB4B5AFC-0573-ED7A-8C89-477441BCA72C}"/>
              </a:ext>
            </a:extLst>
          </p:cNvPr>
          <p:cNvSpPr txBox="1"/>
          <p:nvPr/>
        </p:nvSpPr>
        <p:spPr>
          <a:xfrm>
            <a:off x="5390721" y="4568362"/>
            <a:ext cx="6102350" cy="1754326"/>
          </a:xfrm>
          <a:prstGeom prst="rect">
            <a:avLst/>
          </a:prstGeom>
          <a:noFill/>
        </p:spPr>
        <p:txBody>
          <a:bodyPr wrap="square">
            <a:spAutoFit/>
          </a:bodyPr>
          <a:lstStyle/>
          <a:p>
            <a:r>
              <a:rPr lang="en-US" sz="1800" kern="100">
                <a:effectLst/>
                <a:latin typeface="Helvetica" panose="020B0604020202020204" pitchFamily="34" charset="0"/>
                <a:ea typeface="Aptos" panose="020B0004020202020204" pitchFamily="34" charset="0"/>
                <a:cs typeface="Helvetica" panose="020B0604020202020204" pitchFamily="34" charset="0"/>
              </a:rPr>
              <a:t>“The market has been challenging for the last few years, but we have looked after each other and worked hard – so to see that </a:t>
            </a:r>
            <a:r>
              <a:rPr lang="en-US" sz="1800" kern="100" err="1">
                <a:effectLst/>
                <a:latin typeface="Helvetica" panose="020B0604020202020204" pitchFamily="34" charset="0"/>
                <a:ea typeface="Aptos" panose="020B0004020202020204" pitchFamily="34" charset="0"/>
                <a:cs typeface="Helvetica" panose="020B0604020202020204" pitchFamily="34" charset="0"/>
              </a:rPr>
              <a:t>recognised</a:t>
            </a:r>
            <a:r>
              <a:rPr lang="en-US" sz="1800" kern="100">
                <a:effectLst/>
                <a:latin typeface="Helvetica" panose="020B0604020202020204" pitchFamily="34" charset="0"/>
                <a:ea typeface="Aptos" panose="020B0004020202020204" pitchFamily="34" charset="0"/>
                <a:cs typeface="Helvetica" panose="020B0604020202020204" pitchFamily="34" charset="0"/>
              </a:rPr>
              <a:t> is incredibly satisfying, it’s a real boost for the team. These awards allow us the opportunity to take stock – and celebrate.” </a:t>
            </a:r>
          </a:p>
          <a:p>
            <a:r>
              <a:rPr lang="en-US" sz="1800" b="1" kern="100">
                <a:solidFill>
                  <a:srgbClr val="156082"/>
                </a:solidFill>
                <a:effectLst/>
                <a:latin typeface="Helvetica" panose="020B0604020202020204" pitchFamily="34" charset="0"/>
                <a:ea typeface="Aptos" panose="020B0004020202020204" pitchFamily="34" charset="0"/>
                <a:cs typeface="Helvetica" panose="020B0604020202020204" pitchFamily="34" charset="0"/>
              </a:rPr>
              <a:t>Philippa Spence, UK Managing </a:t>
            </a:r>
            <a:r>
              <a:rPr lang="en-US" b="1" kern="100">
                <a:solidFill>
                  <a:srgbClr val="156082"/>
                </a:solidFill>
                <a:latin typeface="Helvetica" panose="020B0604020202020204" pitchFamily="34" charset="0"/>
                <a:ea typeface="Aptos" panose="020B0004020202020204" pitchFamily="34" charset="0"/>
                <a:cs typeface="Helvetica" panose="020B0604020202020204" pitchFamily="34" charset="0"/>
              </a:rPr>
              <a:t>D</a:t>
            </a:r>
            <a:r>
              <a:rPr lang="en-US" sz="1800" b="1" kern="100">
                <a:solidFill>
                  <a:srgbClr val="156082"/>
                </a:solidFill>
                <a:effectLst/>
                <a:latin typeface="Helvetica" panose="020B0604020202020204" pitchFamily="34" charset="0"/>
                <a:ea typeface="Aptos" panose="020B0004020202020204" pitchFamily="34" charset="0"/>
                <a:cs typeface="Helvetica" panose="020B0604020202020204" pitchFamily="34" charset="0"/>
              </a:rPr>
              <a:t>irector, Ramboll</a:t>
            </a:r>
            <a:endParaRPr lang="en-GB" sz="1800" b="1" kern="100">
              <a:solidFill>
                <a:srgbClr val="156082"/>
              </a:solidFill>
              <a:effectLst/>
              <a:latin typeface="Helvetica" panose="020B0604020202020204" pitchFamily="34" charset="0"/>
              <a:ea typeface="Aptos" panose="020B00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CD42F966-561B-24F1-857F-C3832B1E692E}"/>
              </a:ext>
            </a:extLst>
          </p:cNvPr>
          <p:cNvPicPr>
            <a:picLocks noChangeAspect="1"/>
          </p:cNvPicPr>
          <p:nvPr/>
        </p:nvPicPr>
        <p:blipFill>
          <a:blip r:embed="rId3"/>
          <a:stretch>
            <a:fillRect/>
          </a:stretch>
        </p:blipFill>
        <p:spPr>
          <a:xfrm>
            <a:off x="7212693" y="1787431"/>
            <a:ext cx="4267850" cy="2480301"/>
          </a:xfrm>
          <a:prstGeom prst="rect">
            <a:avLst/>
          </a:prstGeom>
        </p:spPr>
      </p:pic>
      <p:pic>
        <p:nvPicPr>
          <p:cNvPr id="10" name="Picture 9">
            <a:extLst>
              <a:ext uri="{FF2B5EF4-FFF2-40B4-BE49-F238E27FC236}">
                <a16:creationId xmlns:a16="http://schemas.microsoft.com/office/drawing/2014/main" id="{4B60B688-75C6-5FB9-3DA6-9EDD9052243C}"/>
              </a:ext>
            </a:extLst>
          </p:cNvPr>
          <p:cNvPicPr>
            <a:picLocks noChangeAspect="1"/>
          </p:cNvPicPr>
          <p:nvPr/>
        </p:nvPicPr>
        <p:blipFill rotWithShape="1">
          <a:blip r:embed="rId4"/>
          <a:srcRect t="18965"/>
          <a:stretch/>
        </p:blipFill>
        <p:spPr>
          <a:xfrm>
            <a:off x="1026694" y="4187189"/>
            <a:ext cx="3931175" cy="2302019"/>
          </a:xfrm>
          <a:prstGeom prst="rect">
            <a:avLst/>
          </a:prstGeom>
        </p:spPr>
      </p:pic>
    </p:spTree>
    <p:extLst>
      <p:ext uri="{BB962C8B-B14F-4D97-AF65-F5344CB8AC3E}">
        <p14:creationId xmlns:p14="http://schemas.microsoft.com/office/powerpoint/2010/main" val="2425058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257F51-4A87-D75C-8891-AFD3C222BF71}"/>
              </a:ext>
            </a:extLst>
          </p:cNvPr>
          <p:cNvPicPr>
            <a:picLocks noChangeAspect="1"/>
          </p:cNvPicPr>
          <p:nvPr/>
        </p:nvPicPr>
        <p:blipFill rotWithShape="1">
          <a:blip r:embed="rId2"/>
          <a:srcRect l="-546" t="10566" r="546" b="18843"/>
          <a:stretch/>
        </p:blipFill>
        <p:spPr>
          <a:xfrm>
            <a:off x="-68580" y="4064171"/>
            <a:ext cx="12260580" cy="2793829"/>
          </a:xfrm>
          <a:prstGeom prst="rect">
            <a:avLst/>
          </a:prstGeom>
        </p:spPr>
      </p:pic>
      <p:sp>
        <p:nvSpPr>
          <p:cNvPr id="2" name="Title 1">
            <a:extLst>
              <a:ext uri="{FF2B5EF4-FFF2-40B4-BE49-F238E27FC236}">
                <a16:creationId xmlns:a16="http://schemas.microsoft.com/office/drawing/2014/main" id="{D7A71FF2-4247-ECF0-0955-9D7F34244F1F}"/>
              </a:ext>
            </a:extLst>
          </p:cNvPr>
          <p:cNvSpPr>
            <a:spLocks noGrp="1"/>
          </p:cNvSpPr>
          <p:nvPr>
            <p:ph type="title"/>
          </p:nvPr>
        </p:nvSpPr>
        <p:spPr>
          <a:xfrm>
            <a:off x="862512" y="833087"/>
            <a:ext cx="10515600" cy="1325563"/>
          </a:xfrm>
        </p:spPr>
        <p:txBody>
          <a:bodyPr>
            <a:normAutofit/>
          </a:bodyPr>
          <a:lstStyle/>
          <a:p>
            <a:r>
              <a:rPr lang="en-US" sz="4000">
                <a:solidFill>
                  <a:srgbClr val="156082"/>
                </a:solidFill>
                <a:latin typeface="Helvetica" panose="020B0604020202020204" pitchFamily="34" charset="0"/>
                <a:cs typeface="Helvetica" panose="020B0604020202020204" pitchFamily="34" charset="0"/>
              </a:rPr>
              <a:t>Industry insight &amp; guidance</a:t>
            </a:r>
            <a:br>
              <a:rPr lang="en-US" sz="4000">
                <a:solidFill>
                  <a:srgbClr val="156082"/>
                </a:solidFill>
                <a:latin typeface="Helvetica" panose="020B0604020202020204" pitchFamily="34" charset="0"/>
                <a:cs typeface="Helvetica" panose="020B0604020202020204" pitchFamily="34" charset="0"/>
              </a:rPr>
            </a:br>
            <a:endParaRPr lang="en-GB" sz="4000">
              <a:solidFill>
                <a:srgbClr val="156082"/>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98418271-5340-6B01-B28E-64D8A365975C}"/>
              </a:ext>
            </a:extLst>
          </p:cNvPr>
          <p:cNvSpPr>
            <a:spLocks noGrp="1"/>
          </p:cNvSpPr>
          <p:nvPr>
            <p:ph idx="1"/>
          </p:nvPr>
        </p:nvSpPr>
        <p:spPr>
          <a:xfrm>
            <a:off x="812636" y="1723428"/>
            <a:ext cx="10515600" cy="4351338"/>
          </a:xfrm>
        </p:spPr>
        <p:txBody>
          <a:bodyPr>
            <a:normAutofit/>
          </a:bodyPr>
          <a:lstStyle/>
          <a:p>
            <a:pPr algn="l" rtl="0" fontAlgn="base">
              <a:buFont typeface="Arial" panose="020B0604020202020204" pitchFamily="34" charset="0"/>
              <a:buChar char="•"/>
            </a:pPr>
            <a:r>
              <a:rPr lang="en-US" sz="2000" b="0" i="0">
                <a:solidFill>
                  <a:srgbClr val="000000"/>
                </a:solidFill>
                <a:effectLst/>
                <a:latin typeface="Helvetica" panose="020B0604020202020204" pitchFamily="34" charset="0"/>
              </a:rPr>
              <a:t>Prominent logo placement on the cover page of the report/action plan. </a:t>
            </a:r>
          </a:p>
          <a:p>
            <a:pPr algn="l" rtl="0" fontAlgn="base">
              <a:buFont typeface="Arial" panose="020B0604020202020204" pitchFamily="34" charset="0"/>
              <a:buChar char="•"/>
            </a:pPr>
            <a:r>
              <a:rPr lang="en-US" sz="2000" b="0" i="0">
                <a:solidFill>
                  <a:srgbClr val="000000"/>
                </a:solidFill>
                <a:effectLst/>
                <a:latin typeface="Helvetica" panose="020B0604020202020204" pitchFamily="34" charset="0"/>
              </a:rPr>
              <a:t>Exclusive sponsor viewpoint. </a:t>
            </a:r>
          </a:p>
          <a:p>
            <a:pPr algn="l" rtl="0" fontAlgn="base">
              <a:buFont typeface="Arial" panose="020B0604020202020204" pitchFamily="34" charset="0"/>
              <a:buChar char="•"/>
            </a:pPr>
            <a:r>
              <a:rPr lang="en-US" sz="2000" b="0" i="0">
                <a:solidFill>
                  <a:srgbClr val="000000"/>
                </a:solidFill>
                <a:effectLst/>
                <a:latin typeface="Helvetica" panose="020B0604020202020204" pitchFamily="34" charset="0"/>
              </a:rPr>
              <a:t>Priority speaking slot at the online webinar, which will be an opportunity to discuss the report and wider thought leadership.  </a:t>
            </a:r>
          </a:p>
          <a:p>
            <a:pPr algn="l" rtl="0" fontAlgn="base">
              <a:buFont typeface="Arial" panose="020B0604020202020204" pitchFamily="34" charset="0"/>
              <a:buChar char="•"/>
            </a:pPr>
            <a:r>
              <a:rPr lang="en-US" sz="2000" b="0" i="0">
                <a:solidFill>
                  <a:srgbClr val="000000"/>
                </a:solidFill>
                <a:effectLst/>
                <a:latin typeface="Helvetica" panose="020B0604020202020204" pitchFamily="34" charset="0"/>
              </a:rPr>
              <a:t>200-word profile on </a:t>
            </a:r>
            <a:r>
              <a:rPr lang="en-US" sz="2000">
                <a:solidFill>
                  <a:srgbClr val="000000"/>
                </a:solidFill>
                <a:latin typeface="Helvetica" panose="020B0604020202020204" pitchFamily="34" charset="0"/>
              </a:rPr>
              <a:t>the ACE/EIC website, logo and link </a:t>
            </a:r>
            <a:r>
              <a:rPr lang="en-US" sz="2000" b="0" i="0">
                <a:solidFill>
                  <a:srgbClr val="000000"/>
                </a:solidFill>
                <a:effectLst/>
                <a:latin typeface="Helvetica" panose="020B0604020202020204" pitchFamily="34" charset="0"/>
              </a:rPr>
              <a:t>to your website.  </a:t>
            </a:r>
          </a:p>
          <a:p>
            <a:pPr marL="0" indent="0">
              <a:buNone/>
            </a:pPr>
            <a:endParaRPr lang="en-GB"/>
          </a:p>
        </p:txBody>
      </p:sp>
      <p:sp>
        <p:nvSpPr>
          <p:cNvPr id="6" name="Rectangle 5">
            <a:extLst>
              <a:ext uri="{FF2B5EF4-FFF2-40B4-BE49-F238E27FC236}">
                <a16:creationId xmlns:a16="http://schemas.microsoft.com/office/drawing/2014/main" id="{3012D2EC-851D-20E9-2FA8-F64975428735}"/>
              </a:ext>
            </a:extLst>
          </p:cNvPr>
          <p:cNvSpPr/>
          <p:nvPr/>
        </p:nvSpPr>
        <p:spPr>
          <a:xfrm>
            <a:off x="0" y="4002882"/>
            <a:ext cx="12192000" cy="734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4982867-9133-7A0A-D482-12586B560FF9}"/>
              </a:ext>
            </a:extLst>
          </p:cNvPr>
          <p:cNvSpPr/>
          <p:nvPr/>
        </p:nvSpPr>
        <p:spPr>
          <a:xfrm flipV="1">
            <a:off x="0" y="4064170"/>
            <a:ext cx="12192000" cy="81400"/>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A39921-EC59-9432-DE9A-C9AD3EF84D9F}"/>
              </a:ext>
            </a:extLst>
          </p:cNvPr>
          <p:cNvSpPr/>
          <p:nvPr/>
        </p:nvSpPr>
        <p:spPr>
          <a:xfrm>
            <a:off x="-1" y="6784504"/>
            <a:ext cx="12192000" cy="73496"/>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275FDC3-3FB0-FC5A-A1DB-167C844F9D83}"/>
              </a:ext>
            </a:extLst>
          </p:cNvPr>
          <p:cNvSpPr/>
          <p:nvPr/>
        </p:nvSpPr>
        <p:spPr>
          <a:xfrm>
            <a:off x="0" y="6715310"/>
            <a:ext cx="12167064" cy="7349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and black circle with a number&#10;&#10;Description automatically generated">
            <a:extLst>
              <a:ext uri="{FF2B5EF4-FFF2-40B4-BE49-F238E27FC236}">
                <a16:creationId xmlns:a16="http://schemas.microsoft.com/office/drawing/2014/main" id="{6D02990F-2279-51E8-24A4-EE709D16A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11" name="Picture 10">
            <a:extLst>
              <a:ext uri="{FF2B5EF4-FFF2-40B4-BE49-F238E27FC236}">
                <a16:creationId xmlns:a16="http://schemas.microsoft.com/office/drawing/2014/main" id="{7A9464BF-8D1D-46AE-8F32-E3E0A7D4D4CF}"/>
              </a:ext>
            </a:extLst>
          </p:cNvPr>
          <p:cNvPicPr>
            <a:picLocks noChangeAspect="1"/>
          </p:cNvPicPr>
          <p:nvPr/>
        </p:nvPicPr>
        <p:blipFill>
          <a:blip r:embed="rId4"/>
          <a:stretch>
            <a:fillRect/>
          </a:stretch>
        </p:blipFill>
        <p:spPr>
          <a:xfrm>
            <a:off x="7522028" y="485444"/>
            <a:ext cx="1826737" cy="890342"/>
          </a:xfrm>
          <a:prstGeom prst="rect">
            <a:avLst/>
          </a:prstGeom>
        </p:spPr>
      </p:pic>
    </p:spTree>
    <p:extLst>
      <p:ext uri="{BB962C8B-B14F-4D97-AF65-F5344CB8AC3E}">
        <p14:creationId xmlns:p14="http://schemas.microsoft.com/office/powerpoint/2010/main" val="3477891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1FF2-4247-ECF0-0955-9D7F34244F1F}"/>
              </a:ext>
            </a:extLst>
          </p:cNvPr>
          <p:cNvSpPr>
            <a:spLocks noGrp="1"/>
          </p:cNvSpPr>
          <p:nvPr>
            <p:ph type="title"/>
          </p:nvPr>
        </p:nvSpPr>
        <p:spPr>
          <a:xfrm>
            <a:off x="862512" y="833087"/>
            <a:ext cx="10515600" cy="1325563"/>
          </a:xfrm>
        </p:spPr>
        <p:txBody>
          <a:bodyPr>
            <a:normAutofit/>
          </a:bodyPr>
          <a:lstStyle/>
          <a:p>
            <a:r>
              <a:rPr lang="en-US" sz="4000">
                <a:solidFill>
                  <a:srgbClr val="156082"/>
                </a:solidFill>
                <a:latin typeface="Helvetica" panose="020B0604020202020204" pitchFamily="34" charset="0"/>
                <a:cs typeface="Helvetica" panose="020B0604020202020204" pitchFamily="34" charset="0"/>
              </a:rPr>
              <a:t>Industry insight &amp; guidance</a:t>
            </a:r>
            <a:br>
              <a:rPr lang="en-US" sz="4000">
                <a:solidFill>
                  <a:srgbClr val="156082"/>
                </a:solidFill>
                <a:latin typeface="Helvetica" panose="020B0604020202020204" pitchFamily="34" charset="0"/>
                <a:cs typeface="Helvetica" panose="020B0604020202020204" pitchFamily="34" charset="0"/>
              </a:rPr>
            </a:br>
            <a:endParaRPr lang="en-GB" sz="4000">
              <a:solidFill>
                <a:srgbClr val="156082"/>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98418271-5340-6B01-B28E-64D8A365975C}"/>
              </a:ext>
            </a:extLst>
          </p:cNvPr>
          <p:cNvSpPr>
            <a:spLocks noGrp="1"/>
          </p:cNvSpPr>
          <p:nvPr>
            <p:ph idx="1"/>
          </p:nvPr>
        </p:nvSpPr>
        <p:spPr>
          <a:xfrm>
            <a:off x="862512" y="1827213"/>
            <a:ext cx="10515600" cy="4351338"/>
          </a:xfrm>
        </p:spPr>
        <p:txBody>
          <a:bodyPr>
            <a:normAutofit/>
          </a:bodyPr>
          <a:lstStyle/>
          <a:p>
            <a:pPr algn="l" rtl="0" fontAlgn="base">
              <a:buFont typeface="Arial" panose="020B0604020202020204" pitchFamily="34" charset="0"/>
              <a:buChar char="•"/>
            </a:pPr>
            <a:r>
              <a:rPr lang="en-US" sz="2000" b="0" i="0">
                <a:solidFill>
                  <a:srgbClr val="000000"/>
                </a:solidFill>
                <a:effectLst/>
                <a:latin typeface="Helvetica" panose="020B0604020202020204" pitchFamily="34" charset="0"/>
              </a:rPr>
              <a:t>Social media promotion mentioning your sponsorship</a:t>
            </a:r>
          </a:p>
          <a:p>
            <a:pPr algn="l" rtl="0" fontAlgn="base">
              <a:buFont typeface="Arial" panose="020B0604020202020204" pitchFamily="34" charset="0"/>
              <a:buChar char="•"/>
            </a:pPr>
            <a:r>
              <a:rPr lang="en-US" sz="2000" b="0" i="0">
                <a:effectLst/>
                <a:latin typeface="Helvetica" panose="020B0604020202020204" pitchFamily="34" charset="0"/>
              </a:rPr>
              <a:t>For</a:t>
            </a:r>
            <a:r>
              <a:rPr lang="en-US" sz="2000">
                <a:latin typeface="Helvetica" panose="020B0604020202020204" pitchFamily="34" charset="0"/>
              </a:rPr>
              <a:t>thcoming topics: Future Skills, The Future of The Workplace, Emerging and Disruptive Technology, Financing Climate Innovation, Developing Resilient Places Attractive to Commercial and Social Interests, Future Trends in Transport Infrastructure</a:t>
            </a:r>
          </a:p>
          <a:p>
            <a:r>
              <a:rPr lang="en-GB" sz="2000">
                <a:latin typeface="Helvetica" panose="020B0604020202020204" pitchFamily="34" charset="0"/>
                <a:cs typeface="Helvetica" panose="020B0604020202020204" pitchFamily="34" charset="0"/>
              </a:rPr>
              <a:t>Sponsorship packages vary please contact us for more information.</a:t>
            </a:r>
          </a:p>
        </p:txBody>
      </p:sp>
      <p:pic>
        <p:nvPicPr>
          <p:cNvPr id="16" name="Picture 15">
            <a:extLst>
              <a:ext uri="{FF2B5EF4-FFF2-40B4-BE49-F238E27FC236}">
                <a16:creationId xmlns:a16="http://schemas.microsoft.com/office/drawing/2014/main" id="{D732A13D-394A-723D-2E2D-8AB0D14D3154}"/>
              </a:ext>
            </a:extLst>
          </p:cNvPr>
          <p:cNvPicPr>
            <a:picLocks noChangeAspect="1"/>
          </p:cNvPicPr>
          <p:nvPr/>
        </p:nvPicPr>
        <p:blipFill rotWithShape="1">
          <a:blip r:embed="rId3"/>
          <a:srcRect t="42905" r="8107" b="6050"/>
          <a:stretch/>
        </p:blipFill>
        <p:spPr>
          <a:xfrm>
            <a:off x="0" y="4097641"/>
            <a:ext cx="12224714" cy="2741598"/>
          </a:xfrm>
          <a:prstGeom prst="rect">
            <a:avLst/>
          </a:prstGeom>
        </p:spPr>
      </p:pic>
      <p:sp>
        <p:nvSpPr>
          <p:cNvPr id="6" name="Rectangle 5">
            <a:extLst>
              <a:ext uri="{FF2B5EF4-FFF2-40B4-BE49-F238E27FC236}">
                <a16:creationId xmlns:a16="http://schemas.microsoft.com/office/drawing/2014/main" id="{3012D2EC-851D-20E9-2FA8-F64975428735}"/>
              </a:ext>
            </a:extLst>
          </p:cNvPr>
          <p:cNvSpPr/>
          <p:nvPr/>
        </p:nvSpPr>
        <p:spPr>
          <a:xfrm>
            <a:off x="0" y="4002882"/>
            <a:ext cx="12192000" cy="734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4982867-9133-7A0A-D482-12586B560FF9}"/>
              </a:ext>
            </a:extLst>
          </p:cNvPr>
          <p:cNvSpPr/>
          <p:nvPr/>
        </p:nvSpPr>
        <p:spPr>
          <a:xfrm flipV="1">
            <a:off x="0" y="4057611"/>
            <a:ext cx="12192000" cy="85218"/>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A39921-EC59-9432-DE9A-C9AD3EF84D9F}"/>
              </a:ext>
            </a:extLst>
          </p:cNvPr>
          <p:cNvSpPr/>
          <p:nvPr/>
        </p:nvSpPr>
        <p:spPr>
          <a:xfrm flipV="1">
            <a:off x="0" y="6792123"/>
            <a:ext cx="12224714" cy="73498"/>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275FDC3-3FB0-FC5A-A1DB-167C844F9D83}"/>
              </a:ext>
            </a:extLst>
          </p:cNvPr>
          <p:cNvSpPr/>
          <p:nvPr/>
        </p:nvSpPr>
        <p:spPr>
          <a:xfrm>
            <a:off x="0" y="6733287"/>
            <a:ext cx="12221137" cy="852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and black circle with a number&#10;&#10;Description automatically generated">
            <a:extLst>
              <a:ext uri="{FF2B5EF4-FFF2-40B4-BE49-F238E27FC236}">
                <a16:creationId xmlns:a16="http://schemas.microsoft.com/office/drawing/2014/main" id="{6D02990F-2279-51E8-24A4-EE709D16A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11" name="Picture 10">
            <a:extLst>
              <a:ext uri="{FF2B5EF4-FFF2-40B4-BE49-F238E27FC236}">
                <a16:creationId xmlns:a16="http://schemas.microsoft.com/office/drawing/2014/main" id="{7A9464BF-8D1D-46AE-8F32-E3E0A7D4D4CF}"/>
              </a:ext>
            </a:extLst>
          </p:cNvPr>
          <p:cNvPicPr>
            <a:picLocks noChangeAspect="1"/>
          </p:cNvPicPr>
          <p:nvPr/>
        </p:nvPicPr>
        <p:blipFill>
          <a:blip r:embed="rId5"/>
          <a:stretch>
            <a:fillRect/>
          </a:stretch>
        </p:blipFill>
        <p:spPr>
          <a:xfrm>
            <a:off x="7522028" y="485444"/>
            <a:ext cx="1826737" cy="890342"/>
          </a:xfrm>
          <a:prstGeom prst="rect">
            <a:avLst/>
          </a:prstGeom>
        </p:spPr>
      </p:pic>
    </p:spTree>
    <p:extLst>
      <p:ext uri="{BB962C8B-B14F-4D97-AF65-F5344CB8AC3E}">
        <p14:creationId xmlns:p14="http://schemas.microsoft.com/office/powerpoint/2010/main" val="117531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999B045-2509-FC4C-7C80-71178F2D37FF}"/>
              </a:ext>
            </a:extLst>
          </p:cNvPr>
          <p:cNvPicPr>
            <a:picLocks noChangeAspect="1"/>
          </p:cNvPicPr>
          <p:nvPr/>
        </p:nvPicPr>
        <p:blipFill rotWithShape="1">
          <a:blip r:embed="rId2"/>
          <a:srcRect l="27508" r="4907" b="54887"/>
          <a:stretch/>
        </p:blipFill>
        <p:spPr>
          <a:xfrm>
            <a:off x="5800265" y="4115727"/>
            <a:ext cx="6391734" cy="2666522"/>
          </a:xfrm>
          <a:prstGeom prst="rect">
            <a:avLst/>
          </a:prstGeom>
        </p:spPr>
      </p:pic>
      <p:sp>
        <p:nvSpPr>
          <p:cNvPr id="2" name="Title 1">
            <a:extLst>
              <a:ext uri="{FF2B5EF4-FFF2-40B4-BE49-F238E27FC236}">
                <a16:creationId xmlns:a16="http://schemas.microsoft.com/office/drawing/2014/main" id="{0B64E234-EA44-795A-954E-34462794862A}"/>
              </a:ext>
            </a:extLst>
          </p:cNvPr>
          <p:cNvSpPr>
            <a:spLocks noGrp="1"/>
          </p:cNvSpPr>
          <p:nvPr>
            <p:ph type="ctrTitle"/>
          </p:nvPr>
        </p:nvSpPr>
        <p:spPr>
          <a:xfrm>
            <a:off x="1549815" y="3051390"/>
            <a:ext cx="8650514" cy="877987"/>
          </a:xfrm>
        </p:spPr>
        <p:txBody>
          <a:bodyPr>
            <a:noAutofit/>
          </a:bodyPr>
          <a:lstStyle/>
          <a:p>
            <a:pPr algn="l"/>
            <a:r>
              <a:rPr lang="en-GB" sz="2800" dirty="0">
                <a:solidFill>
                  <a:srgbClr val="265071"/>
                </a:solidFill>
                <a:latin typeface="Helvetica" panose="020B0604020202020204" pitchFamily="34" charset="0"/>
                <a:cs typeface="Helvetica" panose="020B0604020202020204" pitchFamily="34" charset="0"/>
              </a:rPr>
              <a:t>If your organisation would like to sponsor or partner with us, please contact </a:t>
            </a:r>
            <a:br>
              <a:rPr lang="en-GB" sz="2800" dirty="0">
                <a:solidFill>
                  <a:srgbClr val="265071"/>
                </a:solidFill>
                <a:latin typeface="Helvetica" panose="020B0604020202020204" pitchFamily="34" charset="0"/>
                <a:cs typeface="Helvetica" panose="020B0604020202020204" pitchFamily="34" charset="0"/>
              </a:rPr>
            </a:br>
            <a:r>
              <a:rPr lang="en-GB" sz="2800" dirty="0">
                <a:solidFill>
                  <a:srgbClr val="265071"/>
                </a:solidFill>
                <a:latin typeface="Helvetica" panose="020B0604020202020204" pitchFamily="34" charset="0"/>
                <a:cs typeface="Helvetica" panose="020B0604020202020204" pitchFamily="34" charset="0"/>
              </a:rPr>
              <a:t>Natasha Boyle: </a:t>
            </a:r>
            <a:r>
              <a:rPr lang="en-GB" sz="2800" dirty="0">
                <a:solidFill>
                  <a:srgbClr val="265071"/>
                </a:solidFill>
                <a:latin typeface="Helvetica" panose="020B0604020202020204" pitchFamily="34" charset="0"/>
                <a:cs typeface="Helvetica" panose="020B0604020202020204" pitchFamily="34" charset="0"/>
                <a:hlinkClick r:id="rId3"/>
              </a:rPr>
              <a:t>nboyle@acenet.co.uk</a:t>
            </a:r>
            <a:r>
              <a:rPr lang="en-GB" sz="2800" dirty="0">
                <a:solidFill>
                  <a:srgbClr val="265071"/>
                </a:solidFill>
                <a:latin typeface="Helvetica" panose="020B0604020202020204" pitchFamily="34" charset="0"/>
                <a:cs typeface="Helvetica" panose="020B0604020202020204" pitchFamily="34" charset="0"/>
              </a:rPr>
              <a:t> or </a:t>
            </a:r>
            <a:br>
              <a:rPr lang="en-GB" sz="2800" dirty="0">
                <a:solidFill>
                  <a:srgbClr val="265071"/>
                </a:solidFill>
                <a:latin typeface="Helvetica" panose="020B0604020202020204" pitchFamily="34" charset="0"/>
                <a:cs typeface="Helvetica" panose="020B0604020202020204" pitchFamily="34" charset="0"/>
              </a:rPr>
            </a:br>
            <a:r>
              <a:rPr lang="en-GB" sz="2800" dirty="0">
                <a:solidFill>
                  <a:srgbClr val="265071"/>
                </a:solidFill>
                <a:latin typeface="Helvetica" panose="020B0604020202020204" pitchFamily="34" charset="0"/>
                <a:cs typeface="Helvetica" panose="020B0604020202020204" pitchFamily="34" charset="0"/>
              </a:rPr>
              <a:t>Dave Campbell: </a:t>
            </a:r>
            <a:r>
              <a:rPr lang="en-GB" sz="2800" dirty="0">
                <a:solidFill>
                  <a:srgbClr val="265071"/>
                </a:solidFill>
                <a:latin typeface="Helvetica" panose="020B0604020202020204" pitchFamily="34" charset="0"/>
                <a:cs typeface="Helvetica" panose="020B0604020202020204" pitchFamily="34" charset="0"/>
                <a:hlinkClick r:id="rId4"/>
              </a:rPr>
              <a:t>dcampbell@acenet.co.uk</a:t>
            </a:r>
            <a:br>
              <a:rPr lang="en-GB" sz="2800" dirty="0">
                <a:solidFill>
                  <a:srgbClr val="265071"/>
                </a:solidFill>
                <a:latin typeface="Helvetica" panose="020B0604020202020204" pitchFamily="34" charset="0"/>
                <a:cs typeface="Helvetica" panose="020B0604020202020204" pitchFamily="34" charset="0"/>
              </a:rPr>
            </a:br>
            <a:endParaRPr lang="en-GB" sz="2800" dirty="0"/>
          </a:p>
        </p:txBody>
      </p:sp>
      <p:pic>
        <p:nvPicPr>
          <p:cNvPr id="4" name="Picture 3" descr="A blue and black circle with a number&#10;&#10;Description automatically generated">
            <a:extLst>
              <a:ext uri="{FF2B5EF4-FFF2-40B4-BE49-F238E27FC236}">
                <a16:creationId xmlns:a16="http://schemas.microsoft.com/office/drawing/2014/main" id="{7BAB33BC-E3B5-0246-68EB-C9B4A7FFD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5768" y="528630"/>
            <a:ext cx="2662045" cy="862567"/>
          </a:xfrm>
          <a:prstGeom prst="rect">
            <a:avLst/>
          </a:prstGeom>
        </p:spPr>
      </p:pic>
      <p:sp>
        <p:nvSpPr>
          <p:cNvPr id="11" name="Rectangle 10">
            <a:extLst>
              <a:ext uri="{FF2B5EF4-FFF2-40B4-BE49-F238E27FC236}">
                <a16:creationId xmlns:a16="http://schemas.microsoft.com/office/drawing/2014/main" id="{C2CD6E64-F709-7ECA-3F5A-9484E8CA5316}"/>
              </a:ext>
            </a:extLst>
          </p:cNvPr>
          <p:cNvSpPr/>
          <p:nvPr/>
        </p:nvSpPr>
        <p:spPr>
          <a:xfrm>
            <a:off x="-1" y="4000323"/>
            <a:ext cx="12192001" cy="669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C436F6-72AB-AA91-6CE1-28F9B71F0E36}"/>
              </a:ext>
            </a:extLst>
          </p:cNvPr>
          <p:cNvSpPr/>
          <p:nvPr/>
        </p:nvSpPr>
        <p:spPr>
          <a:xfrm flipV="1">
            <a:off x="0" y="4053594"/>
            <a:ext cx="12192000" cy="66939"/>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9291048-7C2A-CA92-F07D-3584F38E7FC9}"/>
              </a:ext>
            </a:extLst>
          </p:cNvPr>
          <p:cNvPicPr>
            <a:picLocks noChangeAspect="1"/>
          </p:cNvPicPr>
          <p:nvPr/>
        </p:nvPicPr>
        <p:blipFill>
          <a:blip r:embed="rId6"/>
          <a:stretch>
            <a:fillRect/>
          </a:stretch>
        </p:blipFill>
        <p:spPr>
          <a:xfrm>
            <a:off x="6216315" y="287261"/>
            <a:ext cx="2566267" cy="1250785"/>
          </a:xfrm>
          <a:prstGeom prst="rect">
            <a:avLst/>
          </a:prstGeom>
        </p:spPr>
      </p:pic>
      <p:pic>
        <p:nvPicPr>
          <p:cNvPr id="20" name="Picture 19">
            <a:extLst>
              <a:ext uri="{FF2B5EF4-FFF2-40B4-BE49-F238E27FC236}">
                <a16:creationId xmlns:a16="http://schemas.microsoft.com/office/drawing/2014/main" id="{0B040794-FBF6-4E04-C5E0-7BE439F91565}"/>
              </a:ext>
            </a:extLst>
          </p:cNvPr>
          <p:cNvPicPr>
            <a:picLocks noChangeAspect="1"/>
          </p:cNvPicPr>
          <p:nvPr/>
        </p:nvPicPr>
        <p:blipFill rotWithShape="1">
          <a:blip r:embed="rId7"/>
          <a:srcRect r="11924" b="3393"/>
          <a:stretch/>
        </p:blipFill>
        <p:spPr>
          <a:xfrm flipH="1">
            <a:off x="-1" y="4115727"/>
            <a:ext cx="5875073" cy="2742273"/>
          </a:xfrm>
          <a:prstGeom prst="rect">
            <a:avLst/>
          </a:prstGeom>
        </p:spPr>
      </p:pic>
      <p:sp>
        <p:nvSpPr>
          <p:cNvPr id="3" name="Rectangle 2">
            <a:extLst>
              <a:ext uri="{FF2B5EF4-FFF2-40B4-BE49-F238E27FC236}">
                <a16:creationId xmlns:a16="http://schemas.microsoft.com/office/drawing/2014/main" id="{15AFEF5E-E1E0-7CA9-983D-9E27425A3795}"/>
              </a:ext>
            </a:extLst>
          </p:cNvPr>
          <p:cNvSpPr/>
          <p:nvPr/>
        </p:nvSpPr>
        <p:spPr>
          <a:xfrm>
            <a:off x="0" y="6792838"/>
            <a:ext cx="12192000" cy="75751"/>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47B2E4F-B484-7D00-1F55-B0153D1FC8EA}"/>
              </a:ext>
            </a:extLst>
          </p:cNvPr>
          <p:cNvSpPr/>
          <p:nvPr/>
        </p:nvSpPr>
        <p:spPr>
          <a:xfrm>
            <a:off x="0" y="6721892"/>
            <a:ext cx="12192000" cy="7575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0845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792BDB-DD6C-A6C0-F0EB-1DE3807C582A}"/>
              </a:ext>
            </a:extLst>
          </p:cNvPr>
          <p:cNvPicPr>
            <a:picLocks noChangeAspect="1"/>
          </p:cNvPicPr>
          <p:nvPr/>
        </p:nvPicPr>
        <p:blipFill rotWithShape="1">
          <a:blip r:embed="rId2"/>
          <a:srcRect b="32970"/>
          <a:stretch/>
        </p:blipFill>
        <p:spPr>
          <a:xfrm>
            <a:off x="-1" y="4111005"/>
            <a:ext cx="12191999" cy="2651858"/>
          </a:xfrm>
          <a:prstGeom prst="rect">
            <a:avLst/>
          </a:prstGeom>
        </p:spPr>
      </p:pic>
      <p:sp>
        <p:nvSpPr>
          <p:cNvPr id="2" name="Title 1">
            <a:extLst>
              <a:ext uri="{FF2B5EF4-FFF2-40B4-BE49-F238E27FC236}">
                <a16:creationId xmlns:a16="http://schemas.microsoft.com/office/drawing/2014/main" id="{62FC6087-1631-CDDB-6084-EC58CD1008E4}"/>
              </a:ext>
            </a:extLst>
          </p:cNvPr>
          <p:cNvSpPr>
            <a:spLocks noGrp="1"/>
          </p:cNvSpPr>
          <p:nvPr>
            <p:ph type="title"/>
          </p:nvPr>
        </p:nvSpPr>
        <p:spPr/>
        <p:txBody>
          <a:bodyPr/>
          <a:lstStyle/>
          <a:p>
            <a:r>
              <a:rPr lang="en-US" sz="4000">
                <a:solidFill>
                  <a:srgbClr val="156082"/>
                </a:solidFill>
                <a:latin typeface="Helvetica" panose="020B0604020202020204" pitchFamily="34" charset="0"/>
                <a:cs typeface="Helvetica" panose="020B0604020202020204" pitchFamily="34" charset="0"/>
              </a:rPr>
              <a:t>Sponsorship</a:t>
            </a:r>
            <a:r>
              <a:rPr lang="en-US">
                <a:solidFill>
                  <a:srgbClr val="156082"/>
                </a:solidFill>
                <a:latin typeface="Helvetica" panose="020B0604020202020204" pitchFamily="34" charset="0"/>
                <a:cs typeface="Helvetica" panose="020B0604020202020204" pitchFamily="34" charset="0"/>
              </a:rPr>
              <a:t> opportunities</a:t>
            </a:r>
            <a:endParaRPr lang="en-GB">
              <a:solidFill>
                <a:srgbClr val="156082"/>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E1369313-0B57-5ACF-9E98-246BA1AD7DAF}"/>
              </a:ext>
            </a:extLst>
          </p:cNvPr>
          <p:cNvSpPr>
            <a:spLocks noGrp="1"/>
          </p:cNvSpPr>
          <p:nvPr>
            <p:ph idx="1"/>
          </p:nvPr>
        </p:nvSpPr>
        <p:spPr>
          <a:xfrm>
            <a:off x="817465" y="2017677"/>
            <a:ext cx="10515600" cy="4351338"/>
          </a:xfrm>
        </p:spPr>
        <p:txBody>
          <a:bodyPr vert="horz" lIns="91440" tIns="45720" rIns="91440" bIns="45720" rtlCol="0" anchor="t">
            <a:normAutofit/>
          </a:bodyPr>
          <a:lstStyle/>
          <a:p>
            <a:pPr marL="0" indent="0">
              <a:buNone/>
            </a:pPr>
            <a:r>
              <a:rPr lang="en-GB" sz="2000">
                <a:solidFill>
                  <a:srgbClr val="111111"/>
                </a:solidFill>
                <a:latin typeface="Helvetica"/>
                <a:cs typeface="Helvetica"/>
              </a:rPr>
              <a:t>We’re inviting potential sponsoring partners to collaborate on impactful initiatives. </a:t>
            </a:r>
            <a:r>
              <a:rPr lang="en-GB" sz="2000">
                <a:latin typeface="Helvetica"/>
                <a:cs typeface="Helvetica"/>
              </a:rPr>
              <a:t>Current opportunities include the ACE and EIC Parliamentary receptions, our annual awards programme, industry reports and thought leadership activity. </a:t>
            </a:r>
          </a:p>
          <a:p>
            <a:pPr marL="0" indent="0">
              <a:buNone/>
            </a:pPr>
            <a:r>
              <a:rPr lang="en-GB" sz="2000">
                <a:solidFill>
                  <a:srgbClr val="111111"/>
                </a:solidFill>
                <a:latin typeface="Helvetica" panose="020B0604020202020204" pitchFamily="34" charset="0"/>
                <a:cs typeface="Helvetica" panose="020B0604020202020204" pitchFamily="34" charset="0"/>
              </a:rPr>
              <a:t>These opportunities allow your organisation to showcase your expertise, commitment, and support for UK infrastructure while gaining visibility among key stakeholders.</a:t>
            </a:r>
          </a:p>
          <a:p>
            <a:pPr marL="0" indent="0">
              <a:buNone/>
            </a:pPr>
            <a:endParaRPr lang="en-GB" sz="2000">
              <a:solidFill>
                <a:srgbClr val="111111"/>
              </a:solidFill>
              <a:latin typeface="Helvetica" panose="020B0604020202020204" pitchFamily="34" charset="0"/>
              <a:cs typeface="Helvetica" panose="020B0604020202020204" pitchFamily="34" charset="0"/>
            </a:endParaRPr>
          </a:p>
          <a:p>
            <a:pPr marL="0" indent="0">
              <a:buNone/>
            </a:pPr>
            <a:endParaRPr lang="en-GB" sz="2000">
              <a:solidFill>
                <a:srgbClr val="111111"/>
              </a:solidFill>
              <a:latin typeface="Helvetica" panose="020B0604020202020204" pitchFamily="34" charset="0"/>
              <a:cs typeface="Helvetica" panose="020B0604020202020204" pitchFamily="34" charset="0"/>
            </a:endParaRPr>
          </a:p>
        </p:txBody>
      </p:sp>
      <p:pic>
        <p:nvPicPr>
          <p:cNvPr id="5" name="Picture 4" descr="A blue and black circle with a number&#10;&#10;Description automatically generated">
            <a:extLst>
              <a:ext uri="{FF2B5EF4-FFF2-40B4-BE49-F238E27FC236}">
                <a16:creationId xmlns:a16="http://schemas.microsoft.com/office/drawing/2014/main" id="{FEC7ADA9-974D-4260-1D6E-64FF5DED5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sp>
        <p:nvSpPr>
          <p:cNvPr id="6" name="Rectangle 5">
            <a:extLst>
              <a:ext uri="{FF2B5EF4-FFF2-40B4-BE49-F238E27FC236}">
                <a16:creationId xmlns:a16="http://schemas.microsoft.com/office/drawing/2014/main" id="{604B949B-CF51-A1E1-9CA3-C811C3037204}"/>
              </a:ext>
            </a:extLst>
          </p:cNvPr>
          <p:cNvSpPr/>
          <p:nvPr/>
        </p:nvSpPr>
        <p:spPr>
          <a:xfrm>
            <a:off x="-24936" y="3981248"/>
            <a:ext cx="12216936" cy="951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A722DF3-2DFF-0FEF-AA2D-E01EA381EA24}"/>
              </a:ext>
            </a:extLst>
          </p:cNvPr>
          <p:cNvSpPr/>
          <p:nvPr/>
        </p:nvSpPr>
        <p:spPr>
          <a:xfrm>
            <a:off x="0" y="4009436"/>
            <a:ext cx="12191999" cy="517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23D7BAB-4676-539F-90CD-7BC885E2B29D}"/>
              </a:ext>
            </a:extLst>
          </p:cNvPr>
          <p:cNvSpPr/>
          <p:nvPr/>
        </p:nvSpPr>
        <p:spPr>
          <a:xfrm flipV="1">
            <a:off x="-24936" y="4063450"/>
            <a:ext cx="12216936" cy="82120"/>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357CA50-700B-75EA-E8CC-1705F73C37A7}"/>
              </a:ext>
            </a:extLst>
          </p:cNvPr>
          <p:cNvSpPr/>
          <p:nvPr/>
        </p:nvSpPr>
        <p:spPr>
          <a:xfrm>
            <a:off x="0" y="6760574"/>
            <a:ext cx="12200266" cy="97426"/>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73410C6-EEB7-5CE4-7531-B53EC7E71C8B}"/>
              </a:ext>
            </a:extLst>
          </p:cNvPr>
          <p:cNvSpPr/>
          <p:nvPr/>
        </p:nvSpPr>
        <p:spPr>
          <a:xfrm>
            <a:off x="0" y="6693706"/>
            <a:ext cx="12208534" cy="9742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FEEAEA9-D50A-076B-24EA-8BA4C7C90567}"/>
              </a:ext>
            </a:extLst>
          </p:cNvPr>
          <p:cNvPicPr>
            <a:picLocks noChangeAspect="1"/>
          </p:cNvPicPr>
          <p:nvPr/>
        </p:nvPicPr>
        <p:blipFill>
          <a:blip r:embed="rId4"/>
          <a:stretch>
            <a:fillRect/>
          </a:stretch>
        </p:blipFill>
        <p:spPr>
          <a:xfrm>
            <a:off x="7522028" y="485444"/>
            <a:ext cx="1826737" cy="890342"/>
          </a:xfrm>
          <a:prstGeom prst="rect">
            <a:avLst/>
          </a:prstGeom>
        </p:spPr>
      </p:pic>
    </p:spTree>
    <p:extLst>
      <p:ext uri="{BB962C8B-B14F-4D97-AF65-F5344CB8AC3E}">
        <p14:creationId xmlns:p14="http://schemas.microsoft.com/office/powerpoint/2010/main" val="374926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53AC4D-7090-1A82-4CE2-8BC00975E7A7}"/>
              </a:ext>
            </a:extLst>
          </p:cNvPr>
          <p:cNvSpPr txBox="1"/>
          <p:nvPr/>
        </p:nvSpPr>
        <p:spPr>
          <a:xfrm>
            <a:off x="871621" y="2032758"/>
            <a:ext cx="10846192" cy="3970318"/>
          </a:xfrm>
          <a:prstGeom prst="rect">
            <a:avLst/>
          </a:prstGeom>
          <a:noFill/>
        </p:spPr>
        <p:txBody>
          <a:bodyPr wrap="square" rtlCol="0">
            <a:spAutoFit/>
          </a:bodyPr>
          <a:lstStyle/>
          <a:p>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We bring together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engineering and consulting leaders</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—a community driven by ambition and a passion for growth. </a:t>
            </a:r>
          </a:p>
          <a:p>
            <a:endParaRPr lang="en-GB">
              <a:solidFill>
                <a:srgbClr val="111111"/>
              </a:solidFill>
              <a:latin typeface="Helvetica" panose="020B0604020202020204" pitchFamily="34" charset="0"/>
              <a:ea typeface="Times New Roman" panose="02020603050405020304" pitchFamily="18" charset="0"/>
              <a:cs typeface="Helvetica" panose="020B0604020202020204" pitchFamily="34" charset="0"/>
            </a:endParaRPr>
          </a:p>
          <a:p>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Our members are not mere spectators; they actively seek to forge connections, expand their knowledge, and collaborate with industry peers to uncover solutions that pave the way forward</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a:t>
            </a:r>
          </a:p>
          <a:p>
            <a:br>
              <a:rPr lang="en-GB" sz="7200">
                <a:solidFill>
                  <a:srgbClr val="111111"/>
                </a:solidFill>
                <a:effectLst/>
                <a:latin typeface="Roboto" panose="02000000000000000000" pitchFamily="2" charset="0"/>
                <a:ea typeface="Times New Roman" panose="02020603050405020304" pitchFamily="18" charset="0"/>
              </a:rPr>
            </a:br>
            <a:r>
              <a:rPr lang="en-GB" sz="7200" b="1">
                <a:solidFill>
                  <a:srgbClr val="265071"/>
                </a:solidFill>
                <a:latin typeface="Helvetica" panose="020B0604020202020204" pitchFamily="34" charset="0"/>
                <a:cs typeface="Helvetica" panose="020B0604020202020204" pitchFamily="34" charset="0"/>
              </a:rPr>
              <a:t> </a:t>
            </a:r>
            <a:br>
              <a:rPr lang="en-GB" sz="7200" b="1">
                <a:solidFill>
                  <a:srgbClr val="265071"/>
                </a:solidFill>
                <a:latin typeface="Helvetica" panose="020B0604020202020204" pitchFamily="34" charset="0"/>
                <a:cs typeface="Helvetica" panose="020B0604020202020204" pitchFamily="34" charset="0"/>
              </a:rPr>
            </a:br>
            <a:endParaRPr lang="en-GB"/>
          </a:p>
        </p:txBody>
      </p:sp>
      <p:pic>
        <p:nvPicPr>
          <p:cNvPr id="14" name="Picture 13">
            <a:extLst>
              <a:ext uri="{FF2B5EF4-FFF2-40B4-BE49-F238E27FC236}">
                <a16:creationId xmlns:a16="http://schemas.microsoft.com/office/drawing/2014/main" id="{8D835140-98B4-3744-D588-D2BE02A7A49C}"/>
              </a:ext>
            </a:extLst>
          </p:cNvPr>
          <p:cNvPicPr>
            <a:picLocks noChangeAspect="1"/>
          </p:cNvPicPr>
          <p:nvPr/>
        </p:nvPicPr>
        <p:blipFill>
          <a:blip r:embed="rId2"/>
          <a:stretch>
            <a:fillRect/>
          </a:stretch>
        </p:blipFill>
        <p:spPr>
          <a:xfrm>
            <a:off x="-1" y="4168389"/>
            <a:ext cx="12192000" cy="2840084"/>
          </a:xfrm>
          <a:prstGeom prst="rect">
            <a:avLst/>
          </a:prstGeom>
        </p:spPr>
      </p:pic>
      <p:sp>
        <p:nvSpPr>
          <p:cNvPr id="15" name="Rectangle 14">
            <a:extLst>
              <a:ext uri="{FF2B5EF4-FFF2-40B4-BE49-F238E27FC236}">
                <a16:creationId xmlns:a16="http://schemas.microsoft.com/office/drawing/2014/main" id="{7204D0E4-D334-C334-AB6F-1AE50B5928A9}"/>
              </a:ext>
            </a:extLst>
          </p:cNvPr>
          <p:cNvSpPr/>
          <p:nvPr/>
        </p:nvSpPr>
        <p:spPr>
          <a:xfrm>
            <a:off x="-2" y="4052183"/>
            <a:ext cx="12192001" cy="760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7263C89-5243-6D17-48E1-17A0C61C7DC0}"/>
              </a:ext>
            </a:extLst>
          </p:cNvPr>
          <p:cNvSpPr/>
          <p:nvPr/>
        </p:nvSpPr>
        <p:spPr>
          <a:xfrm flipV="1">
            <a:off x="0" y="4118144"/>
            <a:ext cx="12192000" cy="66939"/>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id="{4E2B0BBE-96F4-9380-8792-6D7A83ECC635}"/>
              </a:ext>
            </a:extLst>
          </p:cNvPr>
          <p:cNvSpPr txBox="1">
            <a:spLocks/>
          </p:cNvSpPr>
          <p:nvPr/>
        </p:nvSpPr>
        <p:spPr>
          <a:xfrm>
            <a:off x="-1249680" y="4017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solidFill>
                  <a:srgbClr val="156082"/>
                </a:solidFill>
                <a:latin typeface="Helvetica" panose="020B0604020202020204" pitchFamily="34" charset="0"/>
                <a:cs typeface="Helvetica" panose="020B0604020202020204" pitchFamily="34" charset="0"/>
              </a:rPr>
              <a:t>Sponsorship opportunities</a:t>
            </a:r>
            <a:endParaRPr lang="en-GB" sz="5400">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CE36D40E-EEB5-BE11-C7DE-9E7ECC335D14}"/>
              </a:ext>
            </a:extLst>
          </p:cNvPr>
          <p:cNvSpPr/>
          <p:nvPr/>
        </p:nvSpPr>
        <p:spPr>
          <a:xfrm>
            <a:off x="-2" y="6962753"/>
            <a:ext cx="12192001" cy="45719"/>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A4E9434-6222-F79F-AA57-5D0E67EFF606}"/>
              </a:ext>
            </a:extLst>
          </p:cNvPr>
          <p:cNvSpPr/>
          <p:nvPr/>
        </p:nvSpPr>
        <p:spPr>
          <a:xfrm>
            <a:off x="-3" y="6899305"/>
            <a:ext cx="12192001" cy="4571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ue and black circle with a number&#10;&#10;Description automatically generated">
            <a:extLst>
              <a:ext uri="{FF2B5EF4-FFF2-40B4-BE49-F238E27FC236}">
                <a16:creationId xmlns:a16="http://schemas.microsoft.com/office/drawing/2014/main" id="{4515D126-D933-7BAA-B1FD-A95C79A5F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6" name="Picture 5">
            <a:extLst>
              <a:ext uri="{FF2B5EF4-FFF2-40B4-BE49-F238E27FC236}">
                <a16:creationId xmlns:a16="http://schemas.microsoft.com/office/drawing/2014/main" id="{401D7F97-7020-FFD9-8585-CCD8499FF923}"/>
              </a:ext>
            </a:extLst>
          </p:cNvPr>
          <p:cNvPicPr>
            <a:picLocks noChangeAspect="1"/>
          </p:cNvPicPr>
          <p:nvPr/>
        </p:nvPicPr>
        <p:blipFill>
          <a:blip r:embed="rId4"/>
          <a:stretch>
            <a:fillRect/>
          </a:stretch>
        </p:blipFill>
        <p:spPr>
          <a:xfrm>
            <a:off x="7522028" y="485444"/>
            <a:ext cx="1826737" cy="890342"/>
          </a:xfrm>
          <a:prstGeom prst="rect">
            <a:avLst/>
          </a:prstGeom>
        </p:spPr>
      </p:pic>
    </p:spTree>
    <p:extLst>
      <p:ext uri="{BB962C8B-B14F-4D97-AF65-F5344CB8AC3E}">
        <p14:creationId xmlns:p14="http://schemas.microsoft.com/office/powerpoint/2010/main" val="389150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68A05-D464-245A-97A6-E514509C71D3}"/>
              </a:ext>
            </a:extLst>
          </p:cNvPr>
          <p:cNvSpPr>
            <a:spLocks noGrp="1"/>
          </p:cNvSpPr>
          <p:nvPr>
            <p:ph type="title"/>
          </p:nvPr>
        </p:nvSpPr>
        <p:spPr>
          <a:xfrm>
            <a:off x="840263" y="485444"/>
            <a:ext cx="10515600" cy="1325563"/>
          </a:xfrm>
        </p:spPr>
        <p:txBody>
          <a:bodyPr>
            <a:normAutofit/>
          </a:bodyPr>
          <a:lstStyle/>
          <a:p>
            <a:r>
              <a:rPr lang="en-US" sz="4000">
                <a:solidFill>
                  <a:srgbClr val="156082"/>
                </a:solidFill>
                <a:latin typeface="Helvetica" panose="020B0604020202020204" pitchFamily="34" charset="0"/>
                <a:cs typeface="Helvetica" panose="020B0604020202020204" pitchFamily="34" charset="0"/>
              </a:rPr>
              <a:t>Why sponsor?</a:t>
            </a:r>
            <a:endParaRPr lang="en-GB" sz="4000">
              <a:solidFill>
                <a:srgbClr val="156082"/>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251D2892-29BB-5E18-362F-123452F6B302}"/>
              </a:ext>
            </a:extLst>
          </p:cNvPr>
          <p:cNvSpPr>
            <a:spLocks noGrp="1"/>
          </p:cNvSpPr>
          <p:nvPr>
            <p:ph idx="1"/>
          </p:nvPr>
        </p:nvSpPr>
        <p:spPr>
          <a:xfrm>
            <a:off x="840263" y="1811007"/>
            <a:ext cx="10515600" cy="5554993"/>
          </a:xfrm>
        </p:spPr>
        <p:txBody>
          <a:bodyPr vert="horz" lIns="91440" tIns="45720" rIns="91440" bIns="45720" rtlCol="0" anchor="t">
            <a:normAutofit/>
          </a:bodyPr>
          <a:lstStyle/>
          <a:p>
            <a:pPr marL="0" indent="0">
              <a:lnSpc>
                <a:spcPct val="100000"/>
              </a:lnSpc>
              <a:spcBef>
                <a:spcPts val="0"/>
              </a:spcBef>
              <a:buNone/>
              <a:tabLst>
                <a:tab pos="457200" algn="l"/>
              </a:tabLst>
            </a:pPr>
            <a:r>
              <a:rPr lang="en-GB" sz="2000" b="1">
                <a:solidFill>
                  <a:srgbClr val="111111"/>
                </a:solidFill>
                <a:latin typeface="Helvetica"/>
                <a:cs typeface="Helvetica"/>
              </a:rPr>
              <a:t>Economic Impact</a:t>
            </a:r>
          </a:p>
          <a:p>
            <a:pPr marL="0" indent="0">
              <a:lnSpc>
                <a:spcPct val="100000"/>
              </a:lnSpc>
              <a:spcBef>
                <a:spcPts val="0"/>
              </a:spcBef>
              <a:buNone/>
              <a:tabLst>
                <a:tab pos="457200" algn="l"/>
              </a:tabLst>
            </a:pPr>
            <a:r>
              <a:rPr lang="en-GB" sz="2000">
                <a:solidFill>
                  <a:srgbClr val="111111"/>
                </a:solidFill>
                <a:latin typeface="Helvetica"/>
                <a:cs typeface="Helvetica"/>
              </a:rPr>
              <a:t>Infrastructure plays a pivotal </a:t>
            </a:r>
            <a:r>
              <a:rPr lang="en-GB" sz="2000">
                <a:solidFill>
                  <a:srgbClr val="111111"/>
                </a:solidFill>
                <a:effectLst/>
                <a:latin typeface="Helvetica"/>
                <a:ea typeface="Roboto"/>
                <a:cs typeface="Helvetica"/>
              </a:rPr>
              <a:t>role in our nation’s economic growth and prosperity. The UK</a:t>
            </a:r>
          </a:p>
          <a:p>
            <a:pPr marL="0" lvl="0" indent="0">
              <a:lnSpc>
                <a:spcPct val="100000"/>
              </a:lnSpc>
              <a:spcBef>
                <a:spcPts val="0"/>
              </a:spcBef>
              <a:buNone/>
              <a:tabLst>
                <a:tab pos="457200" algn="l"/>
              </a:tabLst>
            </a:pPr>
            <a:r>
              <a:rPr lang="en-GB" sz="2000">
                <a:solidFill>
                  <a:srgbClr val="111111"/>
                </a:solidFill>
                <a:effectLst/>
                <a:latin typeface="Helvetica" panose="020B0604020202020204" pitchFamily="34" charset="0"/>
                <a:ea typeface="Roboto" panose="02000000000000000000" pitchFamily="2" charset="0"/>
                <a:cs typeface="Helvetica" panose="020B0604020202020204" pitchFamily="34" charset="0"/>
              </a:rPr>
              <a:t>consulting and engineering sector alone contributes to over </a:t>
            </a:r>
            <a:r>
              <a:rPr lang="en-GB" sz="2000" b="1">
                <a:solidFill>
                  <a:srgbClr val="111111"/>
                </a:solidFill>
                <a:effectLst/>
                <a:latin typeface="Helvetica" panose="020B0604020202020204" pitchFamily="34" charset="0"/>
                <a:ea typeface="Roboto" panose="02000000000000000000" pitchFamily="2" charset="0"/>
                <a:cs typeface="Helvetica" panose="020B0604020202020204" pitchFamily="34" charset="0"/>
              </a:rPr>
              <a:t>420,000 jobs</a:t>
            </a:r>
            <a:r>
              <a:rPr lang="en-GB" sz="2000">
                <a:solidFill>
                  <a:srgbClr val="111111"/>
                </a:solidFill>
                <a:effectLst/>
                <a:latin typeface="Helvetica" panose="020B0604020202020204" pitchFamily="34" charset="0"/>
                <a:ea typeface="Roboto" panose="02000000000000000000" pitchFamily="2" charset="0"/>
                <a:cs typeface="Helvetica" panose="020B0604020202020204" pitchFamily="34" charset="0"/>
              </a:rPr>
              <a:t> across </a:t>
            </a:r>
            <a:r>
              <a:rPr lang="en-GB" sz="2000" b="1">
                <a:solidFill>
                  <a:srgbClr val="111111"/>
                </a:solidFill>
                <a:effectLst/>
                <a:latin typeface="Helvetica" panose="020B0604020202020204" pitchFamily="34" charset="0"/>
                <a:ea typeface="Roboto" panose="02000000000000000000" pitchFamily="2" charset="0"/>
                <a:cs typeface="Helvetica" panose="020B0604020202020204" pitchFamily="34" charset="0"/>
              </a:rPr>
              <a:t>70,000 companies</a:t>
            </a:r>
            <a:r>
              <a:rPr lang="en-GB" sz="2000">
                <a:solidFill>
                  <a:srgbClr val="111111"/>
                </a:solidFill>
                <a:effectLst/>
                <a:latin typeface="Helvetica" panose="020B0604020202020204" pitchFamily="34" charset="0"/>
                <a:ea typeface="Roboto" panose="02000000000000000000" pitchFamily="2" charset="0"/>
                <a:cs typeface="Helvetica" panose="020B0604020202020204" pitchFamily="34" charset="0"/>
              </a:rPr>
              <a:t>, with a market size exceeding </a:t>
            </a:r>
            <a:r>
              <a:rPr lang="en-GB" sz="2000" b="1">
                <a:solidFill>
                  <a:srgbClr val="111111"/>
                </a:solidFill>
                <a:effectLst/>
                <a:latin typeface="Helvetica" panose="020B0604020202020204" pitchFamily="34" charset="0"/>
                <a:ea typeface="Roboto" panose="02000000000000000000" pitchFamily="2" charset="0"/>
                <a:cs typeface="Helvetica" panose="020B0604020202020204" pitchFamily="34" charset="0"/>
              </a:rPr>
              <a:t>£62 billion</a:t>
            </a:r>
            <a:r>
              <a:rPr lang="en-GB" sz="2000">
                <a:solidFill>
                  <a:srgbClr val="111111"/>
                </a:solidFill>
                <a:effectLst/>
                <a:latin typeface="Helvetica" panose="020B0604020202020204" pitchFamily="34" charset="0"/>
                <a:ea typeface="Roboto" panose="02000000000000000000" pitchFamily="2" charset="0"/>
                <a:cs typeface="Helvetica" panose="020B0604020202020204" pitchFamily="34" charset="0"/>
              </a:rPr>
              <a:t>.</a:t>
            </a:r>
          </a:p>
          <a:p>
            <a:pPr marL="0" lvl="0" indent="0">
              <a:lnSpc>
                <a:spcPct val="100000"/>
              </a:lnSpc>
              <a:spcBef>
                <a:spcPts val="0"/>
              </a:spcBef>
              <a:buNone/>
              <a:tabLst>
                <a:tab pos="457200" algn="l"/>
              </a:tabLst>
            </a:pPr>
            <a:endParaRPr lang="en-GB" sz="2000">
              <a:effectLst/>
              <a:latin typeface="Helvetica" panose="020B0604020202020204" pitchFamily="34" charset="0"/>
              <a:ea typeface="Roboto" panose="02000000000000000000" pitchFamily="2" charset="0"/>
              <a:cs typeface="Helvetica" panose="020B0604020202020204" pitchFamily="34" charset="0"/>
            </a:endParaRPr>
          </a:p>
          <a:p>
            <a:pPr marL="0" lvl="0" indent="0">
              <a:lnSpc>
                <a:spcPct val="100000"/>
              </a:lnSpc>
              <a:spcBef>
                <a:spcPts val="0"/>
              </a:spcBef>
              <a:buNone/>
              <a:tabLst>
                <a:tab pos="457200" algn="l"/>
              </a:tabLst>
            </a:pPr>
            <a:r>
              <a:rPr lang="en-GB" sz="2000" b="1">
                <a:solidFill>
                  <a:srgbClr val="111111"/>
                </a:solidFill>
                <a:latin typeface="Helvetica"/>
                <a:cs typeface="Helvetica"/>
              </a:rPr>
              <a:t>Exclusive Access</a:t>
            </a:r>
          </a:p>
          <a:p>
            <a:pPr marL="0" indent="0">
              <a:lnSpc>
                <a:spcPct val="100000"/>
              </a:lnSpc>
              <a:spcBef>
                <a:spcPts val="0"/>
              </a:spcBef>
              <a:buNone/>
              <a:tabLst>
                <a:tab pos="457200" algn="l"/>
              </a:tabLst>
            </a:pPr>
            <a:r>
              <a:rPr lang="en-GB" sz="2000">
                <a:solidFill>
                  <a:srgbClr val="111111"/>
                </a:solidFill>
                <a:latin typeface="Helvetica"/>
                <a:cs typeface="Helvetica"/>
              </a:rPr>
              <a:t>By partnering with ACE and </a:t>
            </a:r>
            <a:r>
              <a:rPr lang="en-GB" sz="2000">
                <a:solidFill>
                  <a:srgbClr val="111111"/>
                </a:solidFill>
                <a:latin typeface="Helvetica"/>
                <a:ea typeface="Roboto"/>
                <a:cs typeface="Helvetica"/>
              </a:rPr>
              <a:t>EIC, you gain unique access to influential decision-makers, including business owners and C-suite executives. Our members employ over 60,000 in UK and 250,000 worldwide, contributing more than £15 billion to the UK economy. </a:t>
            </a:r>
          </a:p>
          <a:p>
            <a:pPr marL="0" indent="0">
              <a:buNone/>
              <a:tabLst>
                <a:tab pos="457200" algn="l"/>
              </a:tabLst>
            </a:pPr>
            <a:endParaRPr lang="en-GB" sz="2000">
              <a:solidFill>
                <a:srgbClr val="111111"/>
              </a:solidFill>
              <a:latin typeface="Helvetica"/>
              <a:ea typeface="Roboto"/>
              <a:cs typeface="Helvetica"/>
            </a:endParaRPr>
          </a:p>
          <a:p>
            <a:pPr marL="0" lvl="0" indent="0">
              <a:lnSpc>
                <a:spcPct val="100000"/>
              </a:lnSpc>
              <a:spcBef>
                <a:spcPts val="0"/>
              </a:spcBef>
              <a:buNone/>
              <a:tabLst>
                <a:tab pos="457200" algn="l"/>
              </a:tabLst>
            </a:pPr>
            <a:r>
              <a:rPr lang="en-GB" sz="2000" b="1">
                <a:solidFill>
                  <a:srgbClr val="111111"/>
                </a:solidFill>
                <a:effectLst/>
                <a:latin typeface="Helvetica"/>
                <a:ea typeface="Times New Roman" panose="02020603050405020304" pitchFamily="18" charset="0"/>
                <a:cs typeface="Helvetica"/>
              </a:rPr>
              <a:t>Brand Association</a:t>
            </a:r>
            <a:endParaRPr lang="en-GB" sz="2000">
              <a:solidFill>
                <a:srgbClr val="111111"/>
              </a:solidFill>
              <a:effectLst/>
              <a:latin typeface="Helvetica"/>
              <a:ea typeface="Times New Roman" panose="02020603050405020304" pitchFamily="18" charset="0"/>
              <a:cs typeface="Helvetica"/>
            </a:endParaRPr>
          </a:p>
          <a:p>
            <a:pPr marL="0" lvl="0" indent="0">
              <a:lnSpc>
                <a:spcPct val="100000"/>
              </a:lnSpc>
              <a:spcBef>
                <a:spcPts val="0"/>
              </a:spcBef>
              <a:buNone/>
              <a:tabLst>
                <a:tab pos="457200" algn="l"/>
              </a:tabLst>
            </a:pPr>
            <a:r>
              <a:rPr lang="en-GB" sz="20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Sponsorship aligns your organisation with ACE. We’re widely recognised by the government, industry, and media as the authoritative voice in engineering and consultancy. Your brand will be prominently featured alongside some of the industry’s biggest names.</a:t>
            </a:r>
          </a:p>
          <a:p>
            <a:pPr lvl="0">
              <a:tabLst>
                <a:tab pos="457200" algn="l"/>
              </a:tabLst>
            </a:pPr>
            <a:endParaRPr lang="en-GB" sz="2000" b="1">
              <a:solidFill>
                <a:srgbClr val="111111"/>
              </a:solidFill>
              <a:effectLst/>
              <a:latin typeface="Helvetica" panose="020B0604020202020204" pitchFamily="34" charset="0"/>
              <a:ea typeface="Roboto" panose="02000000000000000000" pitchFamily="2" charset="0"/>
              <a:cs typeface="Helvetica" panose="020B0604020202020204" pitchFamily="34" charset="0"/>
            </a:endParaRPr>
          </a:p>
          <a:p>
            <a:endParaRPr lang="en-GB"/>
          </a:p>
        </p:txBody>
      </p:sp>
      <p:pic>
        <p:nvPicPr>
          <p:cNvPr id="4" name="Picture 3" descr="A blue and black circle with a number&#10;&#10;Description automatically generated">
            <a:extLst>
              <a:ext uri="{FF2B5EF4-FFF2-40B4-BE49-F238E27FC236}">
                <a16:creationId xmlns:a16="http://schemas.microsoft.com/office/drawing/2014/main" id="{A3482B27-EE7A-A909-6F30-DA992B72B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5" name="Picture 4">
            <a:extLst>
              <a:ext uri="{FF2B5EF4-FFF2-40B4-BE49-F238E27FC236}">
                <a16:creationId xmlns:a16="http://schemas.microsoft.com/office/drawing/2014/main" id="{F7848D27-777C-8A10-A194-39F5ED3E3999}"/>
              </a:ext>
            </a:extLst>
          </p:cNvPr>
          <p:cNvPicPr>
            <a:picLocks noChangeAspect="1"/>
          </p:cNvPicPr>
          <p:nvPr/>
        </p:nvPicPr>
        <p:blipFill>
          <a:blip r:embed="rId3"/>
          <a:stretch>
            <a:fillRect/>
          </a:stretch>
        </p:blipFill>
        <p:spPr>
          <a:xfrm>
            <a:off x="7522028" y="485444"/>
            <a:ext cx="1826737" cy="890342"/>
          </a:xfrm>
          <a:prstGeom prst="rect">
            <a:avLst/>
          </a:prstGeom>
        </p:spPr>
      </p:pic>
      <p:sp>
        <p:nvSpPr>
          <p:cNvPr id="6" name="Rectangle 5">
            <a:extLst>
              <a:ext uri="{FF2B5EF4-FFF2-40B4-BE49-F238E27FC236}">
                <a16:creationId xmlns:a16="http://schemas.microsoft.com/office/drawing/2014/main" id="{83F7744C-DC44-B1EA-4DBC-79EC53452FEC}"/>
              </a:ext>
            </a:extLst>
          </p:cNvPr>
          <p:cNvSpPr/>
          <p:nvPr/>
        </p:nvSpPr>
        <p:spPr>
          <a:xfrm>
            <a:off x="0" y="6596175"/>
            <a:ext cx="12190384" cy="921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6C9688F-3311-8EDB-F734-546014D1C18C}"/>
              </a:ext>
            </a:extLst>
          </p:cNvPr>
          <p:cNvSpPr/>
          <p:nvPr/>
        </p:nvSpPr>
        <p:spPr>
          <a:xfrm flipV="1">
            <a:off x="-12413" y="6666781"/>
            <a:ext cx="12202797" cy="73497"/>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22CAF13-61FA-DF92-6409-485F71D7B910}"/>
              </a:ext>
            </a:extLst>
          </p:cNvPr>
          <p:cNvSpPr/>
          <p:nvPr/>
        </p:nvSpPr>
        <p:spPr>
          <a:xfrm>
            <a:off x="-12413" y="6784503"/>
            <a:ext cx="12204412" cy="73497"/>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12CE236-0AB4-BA0C-DE89-A9EC927C0CC1}"/>
              </a:ext>
            </a:extLst>
          </p:cNvPr>
          <p:cNvSpPr/>
          <p:nvPr/>
        </p:nvSpPr>
        <p:spPr>
          <a:xfrm>
            <a:off x="-1" y="6739085"/>
            <a:ext cx="12192001" cy="57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2389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1D2892-29BB-5E18-362F-123452F6B302}"/>
              </a:ext>
            </a:extLst>
          </p:cNvPr>
          <p:cNvSpPr>
            <a:spLocks noGrp="1"/>
          </p:cNvSpPr>
          <p:nvPr>
            <p:ph idx="1"/>
          </p:nvPr>
        </p:nvSpPr>
        <p:spPr>
          <a:xfrm>
            <a:off x="619976" y="1697395"/>
            <a:ext cx="11395623" cy="5032375"/>
          </a:xfrm>
        </p:spPr>
        <p:txBody>
          <a:bodyPr>
            <a:normAutofit/>
          </a:bodyPr>
          <a:lstStyle/>
          <a:p>
            <a:pPr lvl="0">
              <a:tabLst>
                <a:tab pos="457200" algn="l"/>
              </a:tabLst>
            </a:pPr>
            <a:endParaRPr lang="en-GB" sz="2000">
              <a:effectLst/>
              <a:latin typeface="Helvetica" panose="020B0604020202020204" pitchFamily="34" charset="0"/>
              <a:ea typeface="Times New Roman" panose="02020603050405020304" pitchFamily="18" charset="0"/>
              <a:cs typeface="Helvetica" panose="020B0604020202020204" pitchFamily="34" charset="0"/>
            </a:endParaRPr>
          </a:p>
          <a:p>
            <a:pPr marL="0" lvl="0" indent="0">
              <a:buNone/>
              <a:tabLst>
                <a:tab pos="457200" algn="l"/>
              </a:tabLst>
            </a:pPr>
            <a:r>
              <a:rPr lang="en-GB" sz="20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Networking Opportunities</a:t>
            </a:r>
            <a:endParaRPr lang="en-GB" sz="2000" b="1">
              <a:solidFill>
                <a:srgbClr val="111111"/>
              </a:solidFill>
              <a:latin typeface="Helvetica" panose="020B0604020202020204" pitchFamily="34" charset="0"/>
              <a:ea typeface="Times New Roman" panose="02020603050405020304" pitchFamily="18" charset="0"/>
              <a:cs typeface="Helvetica" panose="020B0604020202020204" pitchFamily="34" charset="0"/>
            </a:endParaRPr>
          </a:p>
          <a:p>
            <a:pPr marL="0" lvl="0" indent="0">
              <a:buNone/>
              <a:tabLst>
                <a:tab pos="457200" algn="l"/>
              </a:tabLst>
            </a:pPr>
            <a:r>
              <a:rPr lang="en-GB" sz="20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Engage directly with public and private sector decision-makers through tailored networking forums. Forge meaningful connections and communicate your message effectively.</a:t>
            </a:r>
            <a:endParaRPr lang="en-GB" sz="2000">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91E2A77E-D654-33FD-DA38-F3CCE65E10C8}"/>
              </a:ext>
            </a:extLst>
          </p:cNvPr>
          <p:cNvPicPr>
            <a:picLocks noChangeAspect="1"/>
          </p:cNvPicPr>
          <p:nvPr/>
        </p:nvPicPr>
        <p:blipFill rotWithShape="1">
          <a:blip r:embed="rId2"/>
          <a:srcRect l="-38" t="25950" r="38" b="11110"/>
          <a:stretch/>
        </p:blipFill>
        <p:spPr>
          <a:xfrm>
            <a:off x="-29633" y="4131107"/>
            <a:ext cx="12221631" cy="2708131"/>
          </a:xfrm>
          <a:prstGeom prst="rect">
            <a:avLst/>
          </a:prstGeom>
        </p:spPr>
      </p:pic>
      <p:sp>
        <p:nvSpPr>
          <p:cNvPr id="8" name="Rectangle 7">
            <a:extLst>
              <a:ext uri="{FF2B5EF4-FFF2-40B4-BE49-F238E27FC236}">
                <a16:creationId xmlns:a16="http://schemas.microsoft.com/office/drawing/2014/main" id="{A45BE54E-BFE2-0557-0286-7933DDE4A393}"/>
              </a:ext>
            </a:extLst>
          </p:cNvPr>
          <p:cNvSpPr/>
          <p:nvPr/>
        </p:nvSpPr>
        <p:spPr>
          <a:xfrm>
            <a:off x="-29634" y="3974444"/>
            <a:ext cx="12221633" cy="1019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6B50934-DFF3-3CE0-CAEB-FCD87A95AB67}"/>
              </a:ext>
            </a:extLst>
          </p:cNvPr>
          <p:cNvSpPr/>
          <p:nvPr/>
        </p:nvSpPr>
        <p:spPr>
          <a:xfrm flipV="1">
            <a:off x="-29635" y="4064169"/>
            <a:ext cx="12221633" cy="66938"/>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99AA961-1749-2EF3-524D-2F9CEA38693F}"/>
              </a:ext>
            </a:extLst>
          </p:cNvPr>
          <p:cNvSpPr/>
          <p:nvPr/>
        </p:nvSpPr>
        <p:spPr>
          <a:xfrm>
            <a:off x="-32542" y="6781391"/>
            <a:ext cx="12224542" cy="76609"/>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5C9E824-FD3B-6ED9-036A-E555DDB55A1B}"/>
              </a:ext>
            </a:extLst>
          </p:cNvPr>
          <p:cNvSpPr/>
          <p:nvPr/>
        </p:nvSpPr>
        <p:spPr>
          <a:xfrm>
            <a:off x="-32542" y="6735753"/>
            <a:ext cx="12227450" cy="5784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and black circle with a number&#10;&#10;Description automatically generated">
            <a:extLst>
              <a:ext uri="{FF2B5EF4-FFF2-40B4-BE49-F238E27FC236}">
                <a16:creationId xmlns:a16="http://schemas.microsoft.com/office/drawing/2014/main" id="{161F51A7-3F21-683D-6678-AF25825F1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11" name="Picture 10">
            <a:extLst>
              <a:ext uri="{FF2B5EF4-FFF2-40B4-BE49-F238E27FC236}">
                <a16:creationId xmlns:a16="http://schemas.microsoft.com/office/drawing/2014/main" id="{7B0767B1-6742-8281-1EC5-F5C23D88898A}"/>
              </a:ext>
            </a:extLst>
          </p:cNvPr>
          <p:cNvPicPr>
            <a:picLocks noChangeAspect="1"/>
          </p:cNvPicPr>
          <p:nvPr/>
        </p:nvPicPr>
        <p:blipFill>
          <a:blip r:embed="rId4"/>
          <a:stretch>
            <a:fillRect/>
          </a:stretch>
        </p:blipFill>
        <p:spPr>
          <a:xfrm>
            <a:off x="7522028" y="485444"/>
            <a:ext cx="1826737" cy="890342"/>
          </a:xfrm>
          <a:prstGeom prst="rect">
            <a:avLst/>
          </a:prstGeom>
        </p:spPr>
      </p:pic>
      <p:sp>
        <p:nvSpPr>
          <p:cNvPr id="15" name="Title 1">
            <a:extLst>
              <a:ext uri="{FF2B5EF4-FFF2-40B4-BE49-F238E27FC236}">
                <a16:creationId xmlns:a16="http://schemas.microsoft.com/office/drawing/2014/main" id="{8142340F-88D5-9194-6FD0-47C656228406}"/>
              </a:ext>
            </a:extLst>
          </p:cNvPr>
          <p:cNvSpPr>
            <a:spLocks noGrp="1"/>
          </p:cNvSpPr>
          <p:nvPr>
            <p:ph type="title"/>
          </p:nvPr>
        </p:nvSpPr>
        <p:spPr>
          <a:xfrm>
            <a:off x="840263" y="485444"/>
            <a:ext cx="10515600" cy="1325563"/>
          </a:xfrm>
        </p:spPr>
        <p:txBody>
          <a:bodyPr>
            <a:normAutofit/>
          </a:bodyPr>
          <a:lstStyle/>
          <a:p>
            <a:r>
              <a:rPr lang="en-US" sz="4000">
                <a:solidFill>
                  <a:srgbClr val="156082"/>
                </a:solidFill>
                <a:latin typeface="Helvetica" panose="020B0604020202020204" pitchFamily="34" charset="0"/>
                <a:cs typeface="Helvetica" panose="020B0604020202020204" pitchFamily="34" charset="0"/>
              </a:rPr>
              <a:t>Why sponsor?</a:t>
            </a:r>
            <a:endParaRPr lang="en-GB" sz="4000">
              <a:solidFill>
                <a:srgbClr val="15608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1030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244D-C28A-E6D7-D981-34778168A50D}"/>
              </a:ext>
            </a:extLst>
          </p:cNvPr>
          <p:cNvSpPr>
            <a:spLocks noGrp="1"/>
          </p:cNvSpPr>
          <p:nvPr>
            <p:ph type="title"/>
          </p:nvPr>
        </p:nvSpPr>
        <p:spPr>
          <a:xfrm>
            <a:off x="1055914" y="710231"/>
            <a:ext cx="6379029" cy="1325563"/>
          </a:xfrm>
        </p:spPr>
        <p:txBody>
          <a:bodyPr>
            <a:normAutofit fontScale="90000"/>
          </a:bodyPr>
          <a:lstStyle/>
          <a:p>
            <a:br>
              <a:rPr lang="en-GB" sz="4400" b="1" dirty="0">
                <a:solidFill>
                  <a:srgbClr val="111111"/>
                </a:solidFill>
                <a:effectLst/>
                <a:latin typeface="Roboto" panose="02000000000000000000" pitchFamily="2" charset="0"/>
                <a:ea typeface="Times New Roman" panose="02020603050405020304" pitchFamily="18" charset="0"/>
              </a:rPr>
            </a:br>
            <a:r>
              <a:rPr lang="en-GB" sz="4400" dirty="0">
                <a:solidFill>
                  <a:srgbClr val="156082"/>
                </a:solidFill>
                <a:effectLst/>
                <a:latin typeface="Helvetica" panose="020B0604020202020204" pitchFamily="34" charset="0"/>
                <a:ea typeface="Times New Roman" panose="02020603050405020304" pitchFamily="18" charset="0"/>
                <a:cs typeface="Helvetica" panose="020B0604020202020204" pitchFamily="34" charset="0"/>
              </a:rPr>
              <a:t>Excellence meets </a:t>
            </a:r>
            <a:br>
              <a:rPr lang="en-GB" sz="4400" dirty="0">
                <a:solidFill>
                  <a:srgbClr val="156082"/>
                </a:solidFill>
                <a:effectLst/>
                <a:latin typeface="Helvetica" panose="020B0604020202020204" pitchFamily="34" charset="0"/>
                <a:ea typeface="Times New Roman" panose="02020603050405020304" pitchFamily="18" charset="0"/>
                <a:cs typeface="Helvetica" panose="020B0604020202020204" pitchFamily="34" charset="0"/>
              </a:rPr>
            </a:br>
            <a:r>
              <a:rPr lang="en-GB" dirty="0">
                <a:solidFill>
                  <a:srgbClr val="156082"/>
                </a:solidFill>
                <a:latin typeface="Helvetica" panose="020B0604020202020204" pitchFamily="34" charset="0"/>
                <a:ea typeface="Times New Roman" panose="02020603050405020304" pitchFamily="18" charset="0"/>
                <a:cs typeface="Helvetica" panose="020B0604020202020204" pitchFamily="34" charset="0"/>
              </a:rPr>
              <a:t>o</a:t>
            </a:r>
            <a:r>
              <a:rPr lang="en-GB" sz="4400" dirty="0">
                <a:solidFill>
                  <a:srgbClr val="156082"/>
                </a:solidFill>
                <a:effectLst/>
                <a:latin typeface="Helvetica" panose="020B0604020202020204" pitchFamily="34" charset="0"/>
                <a:ea typeface="Times New Roman" panose="02020603050405020304" pitchFamily="18" charset="0"/>
                <a:cs typeface="Helvetica" panose="020B0604020202020204" pitchFamily="34" charset="0"/>
              </a:rPr>
              <a:t>pportunity</a:t>
            </a:r>
            <a:br>
              <a:rPr lang="en-GB" sz="4400" dirty="0">
                <a:effectLst/>
                <a:latin typeface="Helvetica" panose="020B0604020202020204" pitchFamily="34" charset="0"/>
                <a:ea typeface="Times New Roman" panose="02020603050405020304" pitchFamily="18" charset="0"/>
                <a:cs typeface="Helvetica" panose="020B0604020202020204" pitchFamily="34" charset="0"/>
              </a:rPr>
            </a:br>
            <a:endParaRPr lang="en-GB" dirty="0">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757AD34A-2B55-91A3-6A30-C8D72459A240}"/>
              </a:ext>
            </a:extLst>
          </p:cNvPr>
          <p:cNvSpPr>
            <a:spLocks noGrp="1"/>
          </p:cNvSpPr>
          <p:nvPr>
            <p:ph idx="1"/>
          </p:nvPr>
        </p:nvSpPr>
        <p:spPr>
          <a:xfrm>
            <a:off x="838200" y="2141537"/>
            <a:ext cx="10515600" cy="4351338"/>
          </a:xfrm>
        </p:spPr>
        <p:txBody>
          <a:bodyPr>
            <a:normAutofit/>
          </a:bodyPr>
          <a:lstStyle/>
          <a:p>
            <a:pPr marL="342900" lvl="0" indent="-342900">
              <a:tabLst>
                <a:tab pos="457200" algn="l"/>
              </a:tabLst>
            </a:pP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High-Level Technical Content</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Our sessions feature cutting-edge insights, technical expertise, and forward-thinking solutions. From thought-provoking keynotes to interactive workshops, we deliver content that resonates with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senior decision-makers</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young professionals</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and </a:t>
            </a: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change-makers</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alike.</a:t>
            </a:r>
            <a:endParaRPr lang="en-GB" sz="1800">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tabLst>
                <a:tab pos="457200" algn="l"/>
              </a:tabLst>
            </a:pP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Thought Leadership</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Engage with industry luminaries who share their vision, expertise, and strategic perspectives. Our events serve as a platform for thought leaders to shape the future of our sector.</a:t>
            </a:r>
            <a:endParaRPr lang="en-GB" sz="1800">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tabLst>
                <a:tab pos="457200" algn="l"/>
              </a:tabLst>
            </a:pPr>
            <a:r>
              <a:rPr lang="en-GB" sz="1800" b="1">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Business Critical Solutions</a:t>
            </a:r>
            <a:r>
              <a:rPr lang="en-GB" sz="1800">
                <a:solidFill>
                  <a:srgbClr val="111111"/>
                </a:solidFill>
                <a:effectLst/>
                <a:latin typeface="Helvetica" panose="020B0604020202020204" pitchFamily="34" charset="0"/>
                <a:ea typeface="Times New Roman" panose="02020603050405020304" pitchFamily="18" charset="0"/>
                <a:cs typeface="Helvetica" panose="020B0604020202020204" pitchFamily="34" charset="0"/>
              </a:rPr>
              <a:t>: Attendees gain access to practical solutions that address real-world challenges. Whether it’s innovative project management techniques or sustainable infrastructure practices, our events empower professionals to drive positive change.</a:t>
            </a:r>
          </a:p>
          <a:p>
            <a:pPr marL="342900" lvl="0" indent="-342900">
              <a:tabLst>
                <a:tab pos="457200" algn="l"/>
              </a:tabLst>
            </a:pPr>
            <a:endParaRPr lang="en-GB" sz="1800">
              <a:solidFill>
                <a:srgbClr val="111111"/>
              </a:solidFill>
              <a:latin typeface="Roboto" panose="02000000000000000000" pitchFamily="2" charset="0"/>
              <a:ea typeface="Times New Roman" panose="02020603050405020304" pitchFamily="18" charset="0"/>
            </a:endParaRPr>
          </a:p>
          <a:p>
            <a:pPr marL="342900" lvl="0" indent="-342900">
              <a:tabLst>
                <a:tab pos="457200" algn="l"/>
              </a:tabLst>
            </a:pPr>
            <a:endParaRPr lang="en-GB" sz="1800">
              <a:effectLst/>
              <a:latin typeface="Times New Roman" panose="02020603050405020304" pitchFamily="18" charset="0"/>
              <a:ea typeface="Times New Roman" panose="02020603050405020304" pitchFamily="18" charset="0"/>
            </a:endParaRPr>
          </a:p>
          <a:p>
            <a:endParaRPr lang="en-GB"/>
          </a:p>
        </p:txBody>
      </p:sp>
      <p:pic>
        <p:nvPicPr>
          <p:cNvPr id="4" name="Picture 3" descr="A blue and black circle with a number&#10;&#10;Description automatically generated">
            <a:extLst>
              <a:ext uri="{FF2B5EF4-FFF2-40B4-BE49-F238E27FC236}">
                <a16:creationId xmlns:a16="http://schemas.microsoft.com/office/drawing/2014/main" id="{FA954940-6797-BD6C-B639-044620466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5" name="Picture 4">
            <a:extLst>
              <a:ext uri="{FF2B5EF4-FFF2-40B4-BE49-F238E27FC236}">
                <a16:creationId xmlns:a16="http://schemas.microsoft.com/office/drawing/2014/main" id="{3FB5EECE-8FE0-729B-ED04-0240E481EBF3}"/>
              </a:ext>
            </a:extLst>
          </p:cNvPr>
          <p:cNvPicPr>
            <a:picLocks noChangeAspect="1"/>
          </p:cNvPicPr>
          <p:nvPr/>
        </p:nvPicPr>
        <p:blipFill>
          <a:blip r:embed="rId3"/>
          <a:stretch>
            <a:fillRect/>
          </a:stretch>
        </p:blipFill>
        <p:spPr>
          <a:xfrm>
            <a:off x="7522028" y="485444"/>
            <a:ext cx="1826737" cy="890342"/>
          </a:xfrm>
          <a:prstGeom prst="rect">
            <a:avLst/>
          </a:prstGeom>
        </p:spPr>
      </p:pic>
      <p:sp>
        <p:nvSpPr>
          <p:cNvPr id="7" name="Rectangle 6">
            <a:extLst>
              <a:ext uri="{FF2B5EF4-FFF2-40B4-BE49-F238E27FC236}">
                <a16:creationId xmlns:a16="http://schemas.microsoft.com/office/drawing/2014/main" id="{A4EC57C9-01C0-BC50-ED90-BA472A8DAD6D}"/>
              </a:ext>
            </a:extLst>
          </p:cNvPr>
          <p:cNvSpPr/>
          <p:nvPr/>
        </p:nvSpPr>
        <p:spPr>
          <a:xfrm flipV="1">
            <a:off x="-12413" y="6642342"/>
            <a:ext cx="12202797" cy="97936"/>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9020DB2-341A-0E7F-C15A-B9D93498608B}"/>
              </a:ext>
            </a:extLst>
          </p:cNvPr>
          <p:cNvSpPr/>
          <p:nvPr/>
        </p:nvSpPr>
        <p:spPr>
          <a:xfrm>
            <a:off x="-12413" y="6784503"/>
            <a:ext cx="12204412" cy="73497"/>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10691E2-A0BF-FEA2-3241-35DF48606C16}"/>
              </a:ext>
            </a:extLst>
          </p:cNvPr>
          <p:cNvSpPr/>
          <p:nvPr/>
        </p:nvSpPr>
        <p:spPr>
          <a:xfrm>
            <a:off x="-1" y="6739085"/>
            <a:ext cx="12192001" cy="57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F4122B6-7420-8BF0-C7F3-13078FD1FAA1}"/>
              </a:ext>
            </a:extLst>
          </p:cNvPr>
          <p:cNvSpPr/>
          <p:nvPr/>
        </p:nvSpPr>
        <p:spPr>
          <a:xfrm>
            <a:off x="0" y="6565179"/>
            <a:ext cx="12190384" cy="97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5319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AD3F800-5492-3571-B958-6A1ADF88CC89}"/>
              </a:ext>
            </a:extLst>
          </p:cNvPr>
          <p:cNvPicPr>
            <a:picLocks noChangeAspect="1"/>
          </p:cNvPicPr>
          <p:nvPr/>
        </p:nvPicPr>
        <p:blipFill rotWithShape="1">
          <a:blip r:embed="rId2"/>
          <a:srcRect t="21335" b="4031"/>
          <a:stretch/>
        </p:blipFill>
        <p:spPr>
          <a:xfrm>
            <a:off x="-42098" y="4009438"/>
            <a:ext cx="4419983" cy="2805979"/>
          </a:xfrm>
          <a:prstGeom prst="rect">
            <a:avLst/>
          </a:prstGeom>
        </p:spPr>
      </p:pic>
      <p:sp>
        <p:nvSpPr>
          <p:cNvPr id="2" name="Title 1">
            <a:extLst>
              <a:ext uri="{FF2B5EF4-FFF2-40B4-BE49-F238E27FC236}">
                <a16:creationId xmlns:a16="http://schemas.microsoft.com/office/drawing/2014/main" id="{D7A71FF2-4247-ECF0-0955-9D7F34244F1F}"/>
              </a:ext>
            </a:extLst>
          </p:cNvPr>
          <p:cNvSpPr>
            <a:spLocks noGrp="1"/>
          </p:cNvSpPr>
          <p:nvPr>
            <p:ph type="title"/>
          </p:nvPr>
        </p:nvSpPr>
        <p:spPr>
          <a:xfrm>
            <a:off x="566057" y="607616"/>
            <a:ext cx="10515600" cy="1325563"/>
          </a:xfrm>
        </p:spPr>
        <p:txBody>
          <a:bodyPr>
            <a:noAutofit/>
          </a:bodyPr>
          <a:lstStyle/>
          <a:p>
            <a:r>
              <a:rPr lang="en-US" sz="3600">
                <a:solidFill>
                  <a:srgbClr val="156082"/>
                </a:solidFill>
                <a:latin typeface="Helvetica" panose="020B0604020202020204" pitchFamily="34" charset="0"/>
                <a:cs typeface="Helvetica" panose="020B0604020202020204" pitchFamily="34" charset="0"/>
              </a:rPr>
              <a:t>EIC Parliamentary Reception </a:t>
            </a:r>
            <a:br>
              <a:rPr lang="en-US" sz="3600">
                <a:solidFill>
                  <a:srgbClr val="156082"/>
                </a:solidFill>
                <a:latin typeface="Helvetica" panose="020B0604020202020204" pitchFamily="34" charset="0"/>
                <a:cs typeface="Helvetica" panose="020B0604020202020204" pitchFamily="34" charset="0"/>
              </a:rPr>
            </a:br>
            <a:r>
              <a:rPr lang="en-US" sz="3600">
                <a:solidFill>
                  <a:srgbClr val="156082"/>
                </a:solidFill>
                <a:latin typeface="Helvetica" panose="020B0604020202020204" pitchFamily="34" charset="0"/>
                <a:cs typeface="Helvetica" panose="020B0604020202020204" pitchFamily="34" charset="0"/>
              </a:rPr>
              <a:t>&amp; ACE Parliamentary Reception</a:t>
            </a:r>
            <a:br>
              <a:rPr lang="en-US" sz="3600">
                <a:solidFill>
                  <a:srgbClr val="156082"/>
                </a:solidFill>
                <a:latin typeface="Helvetica" panose="020B0604020202020204" pitchFamily="34" charset="0"/>
                <a:cs typeface="Helvetica" panose="020B0604020202020204" pitchFamily="34" charset="0"/>
              </a:rPr>
            </a:br>
            <a:endParaRPr lang="en-GB" sz="3600"/>
          </a:p>
        </p:txBody>
      </p:sp>
      <p:sp>
        <p:nvSpPr>
          <p:cNvPr id="3" name="Content Placeholder 2">
            <a:extLst>
              <a:ext uri="{FF2B5EF4-FFF2-40B4-BE49-F238E27FC236}">
                <a16:creationId xmlns:a16="http://schemas.microsoft.com/office/drawing/2014/main" id="{98418271-5340-6B01-B28E-64D8A365975C}"/>
              </a:ext>
            </a:extLst>
          </p:cNvPr>
          <p:cNvSpPr>
            <a:spLocks noGrp="1"/>
          </p:cNvSpPr>
          <p:nvPr>
            <p:ph idx="1"/>
          </p:nvPr>
        </p:nvSpPr>
        <p:spPr>
          <a:xfrm>
            <a:off x="703160" y="1714604"/>
            <a:ext cx="10515600" cy="4351338"/>
          </a:xfrm>
        </p:spPr>
        <p:txBody>
          <a:bodyPr>
            <a:normAutofit/>
          </a:bodyPr>
          <a:lstStyle/>
          <a:p>
            <a:pPr marL="0" indent="0">
              <a:buNone/>
              <a:tabLst>
                <a:tab pos="457200" algn="l"/>
              </a:tabLst>
            </a:pPr>
            <a:r>
              <a:rPr lang="en-US" sz="2000">
                <a:solidFill>
                  <a:srgbClr val="111111"/>
                </a:solidFill>
                <a:latin typeface="Helvetica" panose="020B0604020202020204" pitchFamily="34" charset="0"/>
                <a:ea typeface="Roboto" panose="02000000000000000000" pitchFamily="2" charset="0"/>
                <a:cs typeface="Helvetica" panose="020B0604020202020204" pitchFamily="34" charset="0"/>
              </a:rPr>
              <a:t>These exclusive events, with a limited guest capacity of 200, offer a distinctive networking experience. </a:t>
            </a:r>
          </a:p>
          <a:p>
            <a:pPr marL="0" indent="0">
              <a:buNone/>
              <a:tabLst>
                <a:tab pos="457200" algn="l"/>
              </a:tabLst>
            </a:pPr>
            <a:endParaRPr lang="en-US" sz="2000">
              <a:solidFill>
                <a:srgbClr val="111111"/>
              </a:solidFill>
              <a:latin typeface="Helvetica" panose="020B0604020202020204" pitchFamily="34" charset="0"/>
              <a:ea typeface="Roboto" panose="02000000000000000000" pitchFamily="2" charset="0"/>
              <a:cs typeface="Helvetica" panose="020B0604020202020204" pitchFamily="34" charset="0"/>
            </a:endParaRPr>
          </a:p>
          <a:p>
            <a:pPr marL="0" indent="0">
              <a:buNone/>
              <a:tabLst>
                <a:tab pos="457200" algn="l"/>
              </a:tabLst>
            </a:pPr>
            <a:r>
              <a:rPr lang="en-US" sz="2000">
                <a:solidFill>
                  <a:srgbClr val="111111"/>
                </a:solidFill>
                <a:latin typeface="Helvetica" panose="020B0604020202020204" pitchFamily="34" charset="0"/>
                <a:ea typeface="Roboto" panose="02000000000000000000" pitchFamily="2" charset="0"/>
                <a:cs typeface="Helvetica" panose="020B0604020202020204" pitchFamily="34" charset="0"/>
              </a:rPr>
              <a:t>Connect with peers, clients, Members of Parliament (MPs), and policymakers. But it’s more than just networking—it’s a chance to showcase our industry’s brilliance in addressing socio-economic and environmental challenges.</a:t>
            </a:r>
          </a:p>
          <a:p>
            <a:endParaRPr lang="en-GB"/>
          </a:p>
        </p:txBody>
      </p:sp>
      <p:sp>
        <p:nvSpPr>
          <p:cNvPr id="6" name="Rectangle 5">
            <a:extLst>
              <a:ext uri="{FF2B5EF4-FFF2-40B4-BE49-F238E27FC236}">
                <a16:creationId xmlns:a16="http://schemas.microsoft.com/office/drawing/2014/main" id="{3012D2EC-851D-20E9-2FA8-F64975428735}"/>
              </a:ext>
            </a:extLst>
          </p:cNvPr>
          <p:cNvSpPr/>
          <p:nvPr/>
        </p:nvSpPr>
        <p:spPr>
          <a:xfrm>
            <a:off x="-24938" y="4009438"/>
            <a:ext cx="12216937" cy="1216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4982867-9133-7A0A-D482-12586B560FF9}"/>
              </a:ext>
            </a:extLst>
          </p:cNvPr>
          <p:cNvSpPr/>
          <p:nvPr/>
        </p:nvSpPr>
        <p:spPr>
          <a:xfrm flipV="1">
            <a:off x="-42098" y="4085390"/>
            <a:ext cx="12234098" cy="45719"/>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55C7E5D-AA4C-3970-5DEE-4F2473327019}"/>
              </a:ext>
            </a:extLst>
          </p:cNvPr>
          <p:cNvPicPr>
            <a:picLocks noChangeAspect="1"/>
          </p:cNvPicPr>
          <p:nvPr/>
        </p:nvPicPr>
        <p:blipFill rotWithShape="1">
          <a:blip r:embed="rId3"/>
          <a:srcRect l="22303" t="18556" r="17489" b="17665"/>
          <a:stretch/>
        </p:blipFill>
        <p:spPr>
          <a:xfrm>
            <a:off x="4191002" y="4122201"/>
            <a:ext cx="4000500" cy="2693216"/>
          </a:xfrm>
          <a:prstGeom prst="rect">
            <a:avLst/>
          </a:prstGeom>
        </p:spPr>
      </p:pic>
      <p:pic>
        <p:nvPicPr>
          <p:cNvPr id="18" name="Picture 17">
            <a:extLst>
              <a:ext uri="{FF2B5EF4-FFF2-40B4-BE49-F238E27FC236}">
                <a16:creationId xmlns:a16="http://schemas.microsoft.com/office/drawing/2014/main" id="{AE8C1E72-D4B2-CE17-F0C9-BF2F8C0485E1}"/>
              </a:ext>
            </a:extLst>
          </p:cNvPr>
          <p:cNvPicPr>
            <a:picLocks noChangeAspect="1"/>
          </p:cNvPicPr>
          <p:nvPr/>
        </p:nvPicPr>
        <p:blipFill rotWithShape="1">
          <a:blip r:embed="rId4"/>
          <a:srcRect t="10779" r="5973" b="7309"/>
          <a:stretch/>
        </p:blipFill>
        <p:spPr>
          <a:xfrm>
            <a:off x="8191503" y="4131110"/>
            <a:ext cx="4000496" cy="2684307"/>
          </a:xfrm>
          <a:prstGeom prst="rect">
            <a:avLst/>
          </a:prstGeom>
        </p:spPr>
      </p:pic>
      <p:sp>
        <p:nvSpPr>
          <p:cNvPr id="4" name="Rectangle 3">
            <a:extLst>
              <a:ext uri="{FF2B5EF4-FFF2-40B4-BE49-F238E27FC236}">
                <a16:creationId xmlns:a16="http://schemas.microsoft.com/office/drawing/2014/main" id="{EEE14BDB-71A3-F7A7-5211-AFBA451F1BB0}"/>
              </a:ext>
            </a:extLst>
          </p:cNvPr>
          <p:cNvSpPr/>
          <p:nvPr/>
        </p:nvSpPr>
        <p:spPr>
          <a:xfrm>
            <a:off x="-42098" y="6782249"/>
            <a:ext cx="12251259" cy="75751"/>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DD795E6-983A-6E06-817C-7D78B422FCE1}"/>
              </a:ext>
            </a:extLst>
          </p:cNvPr>
          <p:cNvSpPr/>
          <p:nvPr/>
        </p:nvSpPr>
        <p:spPr>
          <a:xfrm>
            <a:off x="-42097" y="6715310"/>
            <a:ext cx="12251258" cy="7575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blue and black circle with a number&#10;&#10;Description automatically generated">
            <a:extLst>
              <a:ext uri="{FF2B5EF4-FFF2-40B4-BE49-F238E27FC236}">
                <a16:creationId xmlns:a16="http://schemas.microsoft.com/office/drawing/2014/main" id="{E721D05C-511D-0A4A-BFBF-3FD5A8B8D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10" name="Picture 9">
            <a:extLst>
              <a:ext uri="{FF2B5EF4-FFF2-40B4-BE49-F238E27FC236}">
                <a16:creationId xmlns:a16="http://schemas.microsoft.com/office/drawing/2014/main" id="{162B2706-16B8-C947-11DB-CDF7BE773B18}"/>
              </a:ext>
            </a:extLst>
          </p:cNvPr>
          <p:cNvPicPr>
            <a:picLocks noChangeAspect="1"/>
          </p:cNvPicPr>
          <p:nvPr/>
        </p:nvPicPr>
        <p:blipFill>
          <a:blip r:embed="rId6"/>
          <a:stretch>
            <a:fillRect/>
          </a:stretch>
        </p:blipFill>
        <p:spPr>
          <a:xfrm>
            <a:off x="7522028" y="485444"/>
            <a:ext cx="1826737" cy="890342"/>
          </a:xfrm>
          <a:prstGeom prst="rect">
            <a:avLst/>
          </a:prstGeom>
        </p:spPr>
      </p:pic>
    </p:spTree>
    <p:extLst>
      <p:ext uri="{BB962C8B-B14F-4D97-AF65-F5344CB8AC3E}">
        <p14:creationId xmlns:p14="http://schemas.microsoft.com/office/powerpoint/2010/main" val="16949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1FF2-4247-ECF0-0955-9D7F34244F1F}"/>
              </a:ext>
            </a:extLst>
          </p:cNvPr>
          <p:cNvSpPr>
            <a:spLocks noGrp="1"/>
          </p:cNvSpPr>
          <p:nvPr>
            <p:ph type="title"/>
          </p:nvPr>
        </p:nvSpPr>
        <p:spPr>
          <a:xfrm>
            <a:off x="566057" y="607616"/>
            <a:ext cx="10515600" cy="1325563"/>
          </a:xfrm>
        </p:spPr>
        <p:txBody>
          <a:bodyPr numCol="2">
            <a:noAutofit/>
          </a:bodyPr>
          <a:lstStyle/>
          <a:p>
            <a:br>
              <a:rPr lang="en-US" sz="3600" dirty="0">
                <a:solidFill>
                  <a:srgbClr val="156082"/>
                </a:solidFill>
                <a:latin typeface="Helvetica" panose="020B0604020202020204" pitchFamily="34" charset="0"/>
                <a:cs typeface="Helvetica" panose="020B0604020202020204" pitchFamily="34" charset="0"/>
              </a:rPr>
            </a:br>
            <a:endParaRPr lang="en-GB" sz="3600" dirty="0"/>
          </a:p>
        </p:txBody>
      </p:sp>
      <p:sp>
        <p:nvSpPr>
          <p:cNvPr id="3" name="Content Placeholder 2">
            <a:extLst>
              <a:ext uri="{FF2B5EF4-FFF2-40B4-BE49-F238E27FC236}">
                <a16:creationId xmlns:a16="http://schemas.microsoft.com/office/drawing/2014/main" id="{98418271-5340-6B01-B28E-64D8A365975C}"/>
              </a:ext>
            </a:extLst>
          </p:cNvPr>
          <p:cNvSpPr>
            <a:spLocks noGrp="1"/>
          </p:cNvSpPr>
          <p:nvPr>
            <p:ph idx="1"/>
          </p:nvPr>
        </p:nvSpPr>
        <p:spPr>
          <a:xfrm>
            <a:off x="703160" y="1714605"/>
            <a:ext cx="5392840" cy="1485795"/>
          </a:xfrm>
        </p:spPr>
        <p:txBody>
          <a:bodyPr numCol="1">
            <a:normAutofit fontScale="70000" lnSpcReduction="20000"/>
          </a:bodyPr>
          <a:lstStyle/>
          <a:p>
            <a:pPr marL="0" indent="0">
              <a:lnSpc>
                <a:spcPct val="115000"/>
              </a:lnSpc>
              <a:buNone/>
            </a:pPr>
            <a:r>
              <a:rPr lang="en-US" sz="4500" dirty="0">
                <a:solidFill>
                  <a:srgbClr val="156082"/>
                </a:solidFill>
                <a:latin typeface="Helvetica" panose="020B0604020202020204" pitchFamily="34" charset="0"/>
                <a:cs typeface="Helvetica" panose="020B0604020202020204" pitchFamily="34" charset="0"/>
              </a:rPr>
              <a:t>EIC Parliamentary Reception </a:t>
            </a:r>
            <a:br>
              <a:rPr lang="en-US" sz="2800" b="1" dirty="0">
                <a:solidFill>
                  <a:srgbClr val="156082"/>
                </a:solidFill>
                <a:latin typeface="Helvetica" panose="020B0604020202020204" pitchFamily="34" charset="0"/>
                <a:cs typeface="Helvetica" panose="020B0604020202020204" pitchFamily="34" charset="0"/>
              </a:rPr>
            </a:br>
            <a:r>
              <a:rPr lang="en-US" sz="2800" b="1" dirty="0">
                <a:solidFill>
                  <a:srgbClr val="156082"/>
                </a:solidFill>
                <a:latin typeface="Helvetica" panose="020B0604020202020204" pitchFamily="34" charset="0"/>
                <a:cs typeface="Helvetica" panose="020B0604020202020204" pitchFamily="34" charset="0"/>
              </a:rPr>
              <a:t>13 June 2024</a:t>
            </a:r>
          </a:p>
          <a:p>
            <a:pPr marL="0" indent="0">
              <a:lnSpc>
                <a:spcPct val="115000"/>
              </a:lnSpc>
              <a:buNone/>
            </a:pPr>
            <a:r>
              <a:rPr lang="en-GB" sz="1800" b="1" dirty="0">
                <a:solidFill>
                  <a:srgbClr val="156082"/>
                </a:solidFill>
                <a:effectLst/>
                <a:latin typeface="Helvetica" panose="020B0604020202020204" pitchFamily="34" charset="0"/>
                <a:ea typeface="Times New Roman" panose="02020603050405020304" pitchFamily="18" charset="0"/>
              </a:rPr>
              <a:t>Headline sponsorship: £11,000</a:t>
            </a:r>
            <a:endParaRPr lang="en-GB" sz="1800" b="1" dirty="0">
              <a:solidFill>
                <a:srgbClr val="156082"/>
              </a:solidFill>
              <a:effectLst/>
              <a:latin typeface="Times New Roman" panose="02020603050405020304" pitchFamily="18" charset="0"/>
              <a:ea typeface="Times New Roman" panose="02020603050405020304" pitchFamily="18" charset="0"/>
            </a:endParaRPr>
          </a:p>
          <a:p>
            <a:pPr marL="0" indent="0">
              <a:buNone/>
            </a:pPr>
            <a:endParaRPr lang="en-GB" dirty="0"/>
          </a:p>
        </p:txBody>
      </p:sp>
      <p:pic>
        <p:nvPicPr>
          <p:cNvPr id="9" name="Picture 8" descr="A blue and black circle with a number&#10;&#10;Description automatically generated">
            <a:extLst>
              <a:ext uri="{FF2B5EF4-FFF2-40B4-BE49-F238E27FC236}">
                <a16:creationId xmlns:a16="http://schemas.microsoft.com/office/drawing/2014/main" id="{E721D05C-511D-0A4A-BFBF-3FD5A8B8D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pic>
        <p:nvPicPr>
          <p:cNvPr id="10" name="Picture 9">
            <a:extLst>
              <a:ext uri="{FF2B5EF4-FFF2-40B4-BE49-F238E27FC236}">
                <a16:creationId xmlns:a16="http://schemas.microsoft.com/office/drawing/2014/main" id="{162B2706-16B8-C947-11DB-CDF7BE773B18}"/>
              </a:ext>
            </a:extLst>
          </p:cNvPr>
          <p:cNvPicPr>
            <a:picLocks noChangeAspect="1"/>
          </p:cNvPicPr>
          <p:nvPr/>
        </p:nvPicPr>
        <p:blipFill>
          <a:blip r:embed="rId3"/>
          <a:stretch>
            <a:fillRect/>
          </a:stretch>
        </p:blipFill>
        <p:spPr>
          <a:xfrm>
            <a:off x="7522028" y="485444"/>
            <a:ext cx="1826737" cy="890342"/>
          </a:xfrm>
          <a:prstGeom prst="rect">
            <a:avLst/>
          </a:prstGeom>
        </p:spPr>
      </p:pic>
      <p:sp>
        <p:nvSpPr>
          <p:cNvPr id="11" name="Rectangle 10">
            <a:extLst>
              <a:ext uri="{FF2B5EF4-FFF2-40B4-BE49-F238E27FC236}">
                <a16:creationId xmlns:a16="http://schemas.microsoft.com/office/drawing/2014/main" id="{A7AB0D69-C888-FDA7-1C23-6855F2ACAD0D}"/>
              </a:ext>
            </a:extLst>
          </p:cNvPr>
          <p:cNvSpPr/>
          <p:nvPr/>
        </p:nvSpPr>
        <p:spPr>
          <a:xfrm flipV="1">
            <a:off x="-12413" y="6642342"/>
            <a:ext cx="12202797" cy="97936"/>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068960-2B5F-12C3-331E-9265FFAB2EC4}"/>
              </a:ext>
            </a:extLst>
          </p:cNvPr>
          <p:cNvSpPr/>
          <p:nvPr/>
        </p:nvSpPr>
        <p:spPr>
          <a:xfrm>
            <a:off x="-12413" y="6784503"/>
            <a:ext cx="12204412" cy="73497"/>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192BD18-D11D-EFBE-3509-E08590EC6932}"/>
              </a:ext>
            </a:extLst>
          </p:cNvPr>
          <p:cNvSpPr/>
          <p:nvPr/>
        </p:nvSpPr>
        <p:spPr>
          <a:xfrm>
            <a:off x="0" y="6565179"/>
            <a:ext cx="12190384" cy="97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6772214-45A8-8E2C-E6A9-25E0B9E034CD}"/>
              </a:ext>
            </a:extLst>
          </p:cNvPr>
          <p:cNvSpPr/>
          <p:nvPr/>
        </p:nvSpPr>
        <p:spPr>
          <a:xfrm>
            <a:off x="-1" y="6739085"/>
            <a:ext cx="12192001" cy="5762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DFF3949D-D151-E293-E454-403BD0699183}"/>
              </a:ext>
            </a:extLst>
          </p:cNvPr>
          <p:cNvSpPr txBox="1">
            <a:spLocks/>
          </p:cNvSpPr>
          <p:nvPr/>
        </p:nvSpPr>
        <p:spPr>
          <a:xfrm>
            <a:off x="6390087" y="1675187"/>
            <a:ext cx="5392840" cy="1485795"/>
          </a:xfrm>
          <a:prstGeom prst="rect">
            <a:avLst/>
          </a:prstGeom>
        </p:spPr>
        <p:txBody>
          <a:bodyPr vert="horz" lIns="91440" tIns="45720" rIns="91440" bIns="45720" numCol="1"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buFont typeface="Arial" panose="020B0604020202020204" pitchFamily="34" charset="0"/>
              <a:buNone/>
            </a:pPr>
            <a:r>
              <a:rPr lang="en-US" sz="4500" dirty="0">
                <a:solidFill>
                  <a:srgbClr val="156082"/>
                </a:solidFill>
                <a:latin typeface="Helvetica" panose="020B0604020202020204" pitchFamily="34" charset="0"/>
                <a:cs typeface="Helvetica" panose="020B0604020202020204" pitchFamily="34" charset="0"/>
              </a:rPr>
              <a:t>ACE Parliamentary Reception </a:t>
            </a:r>
            <a:br>
              <a:rPr lang="en-US" b="1" dirty="0">
                <a:solidFill>
                  <a:srgbClr val="156082"/>
                </a:solidFill>
                <a:latin typeface="Helvetica" panose="020B0604020202020204" pitchFamily="34" charset="0"/>
                <a:cs typeface="Helvetica" panose="020B0604020202020204" pitchFamily="34" charset="0"/>
              </a:rPr>
            </a:br>
            <a:r>
              <a:rPr lang="en-US" b="1" dirty="0">
                <a:solidFill>
                  <a:srgbClr val="156082"/>
                </a:solidFill>
                <a:latin typeface="Helvetica" panose="020B0604020202020204" pitchFamily="34" charset="0"/>
                <a:cs typeface="Helvetica" panose="020B0604020202020204" pitchFamily="34" charset="0"/>
              </a:rPr>
              <a:t>28 November 2024</a:t>
            </a:r>
          </a:p>
          <a:p>
            <a:pPr marL="0" indent="0">
              <a:lnSpc>
                <a:spcPct val="115000"/>
              </a:lnSpc>
              <a:buFont typeface="Arial" panose="020B0604020202020204" pitchFamily="34" charset="0"/>
              <a:buNone/>
            </a:pPr>
            <a:r>
              <a:rPr lang="en-GB" sz="1800" b="1" dirty="0">
                <a:solidFill>
                  <a:srgbClr val="156082"/>
                </a:solidFill>
                <a:latin typeface="Helvetica" panose="020B0604020202020204" pitchFamily="34" charset="0"/>
                <a:ea typeface="Times New Roman" panose="02020603050405020304" pitchFamily="18" charset="0"/>
              </a:rPr>
              <a:t>Headline sponsorship: £11,000</a:t>
            </a:r>
            <a:endParaRPr lang="en-GB" sz="1800" b="1" dirty="0">
              <a:solidFill>
                <a:srgbClr val="156082"/>
              </a:solidFill>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dirty="0"/>
          </a:p>
        </p:txBody>
      </p:sp>
      <p:graphicFrame>
        <p:nvGraphicFramePr>
          <p:cNvPr id="25" name="Table 24">
            <a:extLst>
              <a:ext uri="{FF2B5EF4-FFF2-40B4-BE49-F238E27FC236}">
                <a16:creationId xmlns:a16="http://schemas.microsoft.com/office/drawing/2014/main" id="{6CF3FFCE-98FA-5891-902A-127B8CD30D1E}"/>
              </a:ext>
            </a:extLst>
          </p:cNvPr>
          <p:cNvGraphicFramePr>
            <a:graphicFrameLocks noGrp="1"/>
          </p:cNvGraphicFramePr>
          <p:nvPr>
            <p:extLst>
              <p:ext uri="{D42A27DB-BD31-4B8C-83A1-F6EECF244321}">
                <p14:modId xmlns:p14="http://schemas.microsoft.com/office/powerpoint/2010/main" val="1687425662"/>
              </p:ext>
            </p:extLst>
          </p:nvPr>
        </p:nvGraphicFramePr>
        <p:xfrm>
          <a:off x="812046" y="3209354"/>
          <a:ext cx="10192839" cy="2820235"/>
        </p:xfrm>
        <a:graphic>
          <a:graphicData uri="http://schemas.openxmlformats.org/drawingml/2006/table">
            <a:tbl>
              <a:tblPr/>
              <a:tblGrid>
                <a:gridCol w="6687638">
                  <a:extLst>
                    <a:ext uri="{9D8B030D-6E8A-4147-A177-3AD203B41FA5}">
                      <a16:colId xmlns:a16="http://schemas.microsoft.com/office/drawing/2014/main" val="4040850729"/>
                    </a:ext>
                  </a:extLst>
                </a:gridCol>
                <a:gridCol w="1629521">
                  <a:extLst>
                    <a:ext uri="{9D8B030D-6E8A-4147-A177-3AD203B41FA5}">
                      <a16:colId xmlns:a16="http://schemas.microsoft.com/office/drawing/2014/main" val="3549108393"/>
                    </a:ext>
                  </a:extLst>
                </a:gridCol>
                <a:gridCol w="1875680">
                  <a:extLst>
                    <a:ext uri="{9D8B030D-6E8A-4147-A177-3AD203B41FA5}">
                      <a16:colId xmlns:a16="http://schemas.microsoft.com/office/drawing/2014/main" val="798685067"/>
                    </a:ext>
                  </a:extLst>
                </a:gridCol>
              </a:tblGrid>
              <a:tr h="213891">
                <a:tc>
                  <a:txBody>
                    <a:bodyPr/>
                    <a:lstStyle/>
                    <a:p>
                      <a:pPr algn="l" fontAlgn="b"/>
                      <a:endParaRPr lang="en-GB" sz="14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ctr" fontAlgn="b"/>
                      <a:r>
                        <a:rPr lang="en-GB" sz="1400" b="1" i="0" u="none" strike="noStrike">
                          <a:solidFill>
                            <a:srgbClr val="156082"/>
                          </a:solidFill>
                          <a:effectLst/>
                          <a:latin typeface="Aptos Narrow" panose="020B0004020202020204" pitchFamily="34" charset="0"/>
                        </a:rPr>
                        <a:t>EIC Reception</a:t>
                      </a:r>
                    </a:p>
                  </a:txBody>
                  <a:tcPr marL="7620" marR="7620" marT="7620" marB="0" anchor="b">
                    <a:lnL>
                      <a:noFill/>
                    </a:lnL>
                    <a:lnR>
                      <a:noFill/>
                    </a:lnR>
                    <a:lnT>
                      <a:noFill/>
                    </a:lnT>
                    <a:lnB>
                      <a:noFill/>
                    </a:lnB>
                    <a:noFill/>
                  </a:tcPr>
                </a:tc>
                <a:tc>
                  <a:txBody>
                    <a:bodyPr/>
                    <a:lstStyle/>
                    <a:p>
                      <a:pPr algn="ctr" fontAlgn="b"/>
                      <a:r>
                        <a:rPr lang="en-GB" sz="1400" b="1" i="0" u="none" strike="noStrike">
                          <a:solidFill>
                            <a:srgbClr val="156082"/>
                          </a:solidFill>
                          <a:effectLst/>
                          <a:latin typeface="Aptos Narrow" panose="020B0004020202020204" pitchFamily="34" charset="0"/>
                        </a:rPr>
                        <a:t>ACE Reception</a:t>
                      </a:r>
                    </a:p>
                  </a:txBody>
                  <a:tcPr marL="7620" marR="7620" marT="7620" marB="0" anchor="b">
                    <a:lnL>
                      <a:noFill/>
                    </a:lnL>
                    <a:lnR>
                      <a:noFill/>
                    </a:lnR>
                    <a:lnT>
                      <a:noFill/>
                    </a:lnT>
                    <a:lnB>
                      <a:noFill/>
                    </a:lnB>
                    <a:noFill/>
                  </a:tcPr>
                </a:tc>
                <a:extLst>
                  <a:ext uri="{0D108BD9-81ED-4DB2-BD59-A6C34878D82A}">
                    <a16:rowId xmlns:a16="http://schemas.microsoft.com/office/drawing/2014/main" val="353866910"/>
                  </a:ext>
                </a:extLst>
              </a:tr>
              <a:tr h="370499">
                <a:tc>
                  <a:txBody>
                    <a:bodyPr/>
                    <a:lstStyle/>
                    <a:p>
                      <a:pPr algn="l" fontAlgn="ctr"/>
                      <a:r>
                        <a:rPr lang="en-US" sz="1200" b="0" i="0" u="none" strike="noStrike">
                          <a:solidFill>
                            <a:srgbClr val="156082"/>
                          </a:solidFill>
                          <a:effectLst/>
                          <a:latin typeface="Arial" panose="020B0604020202020204" pitchFamily="34" charset="0"/>
                        </a:rPr>
                        <a:t>Headline sponsor acknowledgement and logo on event marketing materials (pre and post event)</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938E"/>
                          </a:solidFill>
                          <a:effectLst/>
                          <a:latin typeface="Wingdings 2" panose="05020102010507070707" pitchFamily="18" charset="2"/>
                        </a:rPr>
                        <a:t>P</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A0E4"/>
                          </a:solidFill>
                          <a:effectLst/>
                          <a:latin typeface="Wingdings 2" panose="05020102010507070707" pitchFamily="18" charset="2"/>
                        </a:rPr>
                        <a:t>P</a:t>
                      </a:r>
                    </a:p>
                  </a:txBody>
                  <a:tcPr marL="7620" marR="7620" marT="7620" marB="0" anchor="ctr">
                    <a:lnL>
                      <a:noFill/>
                    </a:lnL>
                    <a:lnR>
                      <a:noFill/>
                    </a:lnR>
                    <a:lnT>
                      <a:noFill/>
                    </a:lnT>
                    <a:lnB>
                      <a:noFill/>
                    </a:lnB>
                    <a:noFill/>
                  </a:tcPr>
                </a:tc>
                <a:extLst>
                  <a:ext uri="{0D108BD9-81ED-4DB2-BD59-A6C34878D82A}">
                    <a16:rowId xmlns:a16="http://schemas.microsoft.com/office/drawing/2014/main" val="3991107748"/>
                  </a:ext>
                </a:extLst>
              </a:tr>
              <a:tr h="370499">
                <a:tc>
                  <a:txBody>
                    <a:bodyPr/>
                    <a:lstStyle/>
                    <a:p>
                      <a:pPr algn="l" fontAlgn="ctr"/>
                      <a:r>
                        <a:rPr lang="en-US" sz="1200" b="0" i="0" u="none" strike="noStrike">
                          <a:solidFill>
                            <a:srgbClr val="156082"/>
                          </a:solidFill>
                          <a:effectLst/>
                          <a:latin typeface="Arial" panose="020B0604020202020204" pitchFamily="34" charset="0"/>
                        </a:rPr>
                        <a:t>Headline sponsor acknowledgement and logo on PowerPoint slides during the event</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938E"/>
                          </a:solidFill>
                          <a:effectLst/>
                          <a:latin typeface="Wingdings 2" panose="05020102010507070707" pitchFamily="18" charset="2"/>
                        </a:rPr>
                        <a:t>P</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A0E4"/>
                          </a:solidFill>
                          <a:effectLst/>
                          <a:latin typeface="Wingdings 2" panose="05020102010507070707" pitchFamily="18" charset="2"/>
                        </a:rPr>
                        <a:t>P</a:t>
                      </a:r>
                    </a:p>
                  </a:txBody>
                  <a:tcPr marL="7620" marR="7620" marT="7620" marB="0" anchor="ctr">
                    <a:lnL>
                      <a:noFill/>
                    </a:lnL>
                    <a:lnR>
                      <a:noFill/>
                    </a:lnR>
                    <a:lnT>
                      <a:noFill/>
                    </a:lnT>
                    <a:lnB>
                      <a:noFill/>
                    </a:lnB>
                    <a:noFill/>
                  </a:tcPr>
                </a:tc>
                <a:extLst>
                  <a:ext uri="{0D108BD9-81ED-4DB2-BD59-A6C34878D82A}">
                    <a16:rowId xmlns:a16="http://schemas.microsoft.com/office/drawing/2014/main" val="347251485"/>
                  </a:ext>
                </a:extLst>
              </a:tr>
              <a:tr h="370499">
                <a:tc>
                  <a:txBody>
                    <a:bodyPr/>
                    <a:lstStyle/>
                    <a:p>
                      <a:pPr algn="l" fontAlgn="ctr"/>
                      <a:r>
                        <a:rPr lang="en-US" sz="1200" b="0" i="0" u="none" strike="noStrike">
                          <a:solidFill>
                            <a:srgbClr val="156082"/>
                          </a:solidFill>
                          <a:effectLst/>
                          <a:latin typeface="Arial" panose="020B0604020202020204" pitchFamily="34" charset="0"/>
                        </a:rPr>
                        <a:t>Your marketing material with 2 x promotional banners at the event *Dimensions to be agreed with ACE</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938E"/>
                          </a:solidFill>
                          <a:effectLst/>
                          <a:latin typeface="Wingdings 2" panose="05020102010507070707" pitchFamily="18" charset="2"/>
                        </a:rPr>
                        <a:t>P</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A0E4"/>
                          </a:solidFill>
                          <a:effectLst/>
                          <a:latin typeface="Wingdings 2" panose="05020102010507070707" pitchFamily="18" charset="2"/>
                        </a:rPr>
                        <a:t>P</a:t>
                      </a:r>
                    </a:p>
                  </a:txBody>
                  <a:tcPr marL="7620" marR="7620" marT="7620" marB="0" anchor="ctr">
                    <a:lnL>
                      <a:noFill/>
                    </a:lnL>
                    <a:lnR>
                      <a:noFill/>
                    </a:lnR>
                    <a:lnT>
                      <a:noFill/>
                    </a:lnT>
                    <a:lnB>
                      <a:noFill/>
                    </a:lnB>
                    <a:noFill/>
                  </a:tcPr>
                </a:tc>
                <a:extLst>
                  <a:ext uri="{0D108BD9-81ED-4DB2-BD59-A6C34878D82A}">
                    <a16:rowId xmlns:a16="http://schemas.microsoft.com/office/drawing/2014/main" val="685399776"/>
                  </a:ext>
                </a:extLst>
              </a:tr>
              <a:tr h="370499">
                <a:tc>
                  <a:txBody>
                    <a:bodyPr/>
                    <a:lstStyle/>
                    <a:p>
                      <a:pPr algn="l" fontAlgn="ctr"/>
                      <a:r>
                        <a:rPr lang="en-US" sz="1200" b="0" i="0" u="none" strike="noStrike">
                          <a:solidFill>
                            <a:srgbClr val="156082"/>
                          </a:solidFill>
                          <a:effectLst/>
                          <a:latin typeface="Arial" panose="020B0604020202020204" pitchFamily="34" charset="0"/>
                        </a:rPr>
                        <a:t> Access to hi-res images for your own marketing</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938E"/>
                          </a:solidFill>
                          <a:effectLst/>
                          <a:latin typeface="Wingdings 2" panose="05020102010507070707" pitchFamily="18" charset="2"/>
                        </a:rPr>
                        <a:t>P</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A0E4"/>
                          </a:solidFill>
                          <a:effectLst/>
                          <a:latin typeface="Wingdings 2" panose="05020102010507070707" pitchFamily="18" charset="2"/>
                        </a:rPr>
                        <a:t>P</a:t>
                      </a:r>
                    </a:p>
                  </a:txBody>
                  <a:tcPr marL="7620" marR="7620" marT="7620" marB="0" anchor="ctr">
                    <a:lnL>
                      <a:noFill/>
                    </a:lnL>
                    <a:lnR>
                      <a:noFill/>
                    </a:lnR>
                    <a:lnT>
                      <a:noFill/>
                    </a:lnT>
                    <a:lnB>
                      <a:noFill/>
                    </a:lnB>
                    <a:noFill/>
                  </a:tcPr>
                </a:tc>
                <a:extLst>
                  <a:ext uri="{0D108BD9-81ED-4DB2-BD59-A6C34878D82A}">
                    <a16:rowId xmlns:a16="http://schemas.microsoft.com/office/drawing/2014/main" val="2916336067"/>
                  </a:ext>
                </a:extLst>
              </a:tr>
              <a:tr h="370499">
                <a:tc>
                  <a:txBody>
                    <a:bodyPr/>
                    <a:lstStyle/>
                    <a:p>
                      <a:pPr algn="l" fontAlgn="ctr"/>
                      <a:r>
                        <a:rPr lang="en-US" sz="1200" b="0" i="0" u="none" strike="noStrike">
                          <a:solidFill>
                            <a:srgbClr val="156082"/>
                          </a:solidFill>
                          <a:effectLst/>
                          <a:latin typeface="Arial" panose="020B0604020202020204" pitchFamily="34" charset="0"/>
                        </a:rPr>
                        <a:t> Your logo on the event listing on the ACE website (ACE Parliamentary Reception) or EIC website (EIC Reception)</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938E"/>
                          </a:solidFill>
                          <a:effectLst/>
                          <a:latin typeface="Wingdings 2" panose="05020102010507070707" pitchFamily="18" charset="2"/>
                        </a:rPr>
                        <a:t>P</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A0E4"/>
                          </a:solidFill>
                          <a:effectLst/>
                          <a:latin typeface="Wingdings 2" panose="05020102010507070707" pitchFamily="18" charset="2"/>
                        </a:rPr>
                        <a:t>P</a:t>
                      </a:r>
                    </a:p>
                  </a:txBody>
                  <a:tcPr marL="7620" marR="7620" marT="7620" marB="0" anchor="ctr">
                    <a:lnL>
                      <a:noFill/>
                    </a:lnL>
                    <a:lnR>
                      <a:noFill/>
                    </a:lnR>
                    <a:lnT>
                      <a:noFill/>
                    </a:lnT>
                    <a:lnB>
                      <a:noFill/>
                    </a:lnB>
                    <a:noFill/>
                  </a:tcPr>
                </a:tc>
                <a:extLst>
                  <a:ext uri="{0D108BD9-81ED-4DB2-BD59-A6C34878D82A}">
                    <a16:rowId xmlns:a16="http://schemas.microsoft.com/office/drawing/2014/main" val="1223078328"/>
                  </a:ext>
                </a:extLst>
              </a:tr>
              <a:tr h="370499">
                <a:tc>
                  <a:txBody>
                    <a:bodyPr/>
                    <a:lstStyle/>
                    <a:p>
                      <a:pPr algn="l" fontAlgn="ctr"/>
                      <a:r>
                        <a:rPr lang="en-US" sz="1200" b="0" i="0" u="none" strike="noStrike" dirty="0">
                          <a:solidFill>
                            <a:srgbClr val="156082"/>
                          </a:solidFill>
                          <a:effectLst/>
                          <a:latin typeface="Arial" panose="020B0604020202020204" pitchFamily="34" charset="0"/>
                        </a:rPr>
                        <a:t>250-word profile on the ACE website with logo and link to your company website</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938E"/>
                          </a:solidFill>
                          <a:effectLst/>
                          <a:latin typeface="Wingdings 2" panose="05020102010507070707" pitchFamily="18" charset="2"/>
                        </a:rPr>
                        <a:t>P</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A0E4"/>
                          </a:solidFill>
                          <a:effectLst/>
                          <a:latin typeface="Wingdings 2" panose="05020102010507070707" pitchFamily="18" charset="2"/>
                        </a:rPr>
                        <a:t>P</a:t>
                      </a:r>
                    </a:p>
                  </a:txBody>
                  <a:tcPr marL="7620" marR="7620" marT="7620" marB="0" anchor="ctr">
                    <a:lnL>
                      <a:noFill/>
                    </a:lnL>
                    <a:lnR>
                      <a:noFill/>
                    </a:lnR>
                    <a:lnT>
                      <a:noFill/>
                    </a:lnT>
                    <a:lnB>
                      <a:noFill/>
                    </a:lnB>
                    <a:noFill/>
                  </a:tcPr>
                </a:tc>
                <a:extLst>
                  <a:ext uri="{0D108BD9-81ED-4DB2-BD59-A6C34878D82A}">
                    <a16:rowId xmlns:a16="http://schemas.microsoft.com/office/drawing/2014/main" val="245817760"/>
                  </a:ext>
                </a:extLst>
              </a:tr>
              <a:tr h="370499">
                <a:tc>
                  <a:txBody>
                    <a:bodyPr/>
                    <a:lstStyle/>
                    <a:p>
                      <a:pPr algn="l" fontAlgn="ctr"/>
                      <a:r>
                        <a:rPr lang="en-US" sz="1200" b="0" i="0" u="none" strike="noStrike">
                          <a:solidFill>
                            <a:srgbClr val="156082"/>
                          </a:solidFill>
                          <a:effectLst/>
                          <a:latin typeface="Arial" panose="020B0604020202020204" pitchFamily="34" charset="0"/>
                        </a:rPr>
                        <a:t>5 Guest places at the sponsored reception</a:t>
                      </a:r>
                    </a:p>
                  </a:txBody>
                  <a:tcPr marL="7620" marR="7620" marT="7620" marB="0" anchor="ctr">
                    <a:lnL>
                      <a:noFill/>
                    </a:lnL>
                    <a:lnR>
                      <a:noFill/>
                    </a:lnR>
                    <a:lnT>
                      <a:noFill/>
                    </a:lnT>
                    <a:lnB>
                      <a:noFill/>
                    </a:lnB>
                    <a:noFill/>
                  </a:tcPr>
                </a:tc>
                <a:tc>
                  <a:txBody>
                    <a:bodyPr/>
                    <a:lstStyle/>
                    <a:p>
                      <a:pPr algn="ctr" fontAlgn="ctr"/>
                      <a:r>
                        <a:rPr lang="en-GB" sz="2000" b="0" i="0" u="none" strike="noStrike">
                          <a:solidFill>
                            <a:srgbClr val="00938E"/>
                          </a:solidFill>
                          <a:effectLst/>
                          <a:latin typeface="Wingdings 2" panose="05020102010507070707" pitchFamily="18" charset="2"/>
                        </a:rPr>
                        <a:t>P</a:t>
                      </a:r>
                    </a:p>
                  </a:txBody>
                  <a:tcPr marL="7620" marR="7620" marT="7620" marB="0" anchor="ctr">
                    <a:lnL>
                      <a:noFill/>
                    </a:lnL>
                    <a:lnR>
                      <a:noFill/>
                    </a:lnR>
                    <a:lnT>
                      <a:noFill/>
                    </a:lnT>
                    <a:lnB>
                      <a:noFill/>
                    </a:lnB>
                    <a:noFill/>
                  </a:tcPr>
                </a:tc>
                <a:tc>
                  <a:txBody>
                    <a:bodyPr/>
                    <a:lstStyle/>
                    <a:p>
                      <a:pPr algn="ctr" fontAlgn="ctr"/>
                      <a:r>
                        <a:rPr lang="en-GB" sz="2000" b="0" i="0" u="none" strike="noStrike" dirty="0">
                          <a:solidFill>
                            <a:srgbClr val="00A0E4"/>
                          </a:solidFill>
                          <a:effectLst/>
                          <a:latin typeface="Wingdings 2" panose="05020102010507070707" pitchFamily="18" charset="2"/>
                        </a:rPr>
                        <a:t>P</a:t>
                      </a:r>
                    </a:p>
                  </a:txBody>
                  <a:tcPr marL="7620" marR="7620" marT="7620" marB="0" anchor="ctr">
                    <a:lnL>
                      <a:noFill/>
                    </a:lnL>
                    <a:lnR>
                      <a:noFill/>
                    </a:lnR>
                    <a:lnT>
                      <a:noFill/>
                    </a:lnT>
                    <a:lnB>
                      <a:noFill/>
                    </a:lnB>
                    <a:noFill/>
                  </a:tcPr>
                </a:tc>
                <a:extLst>
                  <a:ext uri="{0D108BD9-81ED-4DB2-BD59-A6C34878D82A}">
                    <a16:rowId xmlns:a16="http://schemas.microsoft.com/office/drawing/2014/main" val="2707920455"/>
                  </a:ext>
                </a:extLst>
              </a:tr>
            </a:tbl>
          </a:graphicData>
        </a:graphic>
      </p:graphicFrame>
    </p:spTree>
    <p:extLst>
      <p:ext uri="{BB962C8B-B14F-4D97-AF65-F5344CB8AC3E}">
        <p14:creationId xmlns:p14="http://schemas.microsoft.com/office/powerpoint/2010/main" val="4191726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D1A0-D1A2-6793-AB60-2BDFBF9C8CBB}"/>
              </a:ext>
            </a:extLst>
          </p:cNvPr>
          <p:cNvSpPr>
            <a:spLocks noGrp="1"/>
          </p:cNvSpPr>
          <p:nvPr>
            <p:ph type="title"/>
          </p:nvPr>
        </p:nvSpPr>
        <p:spPr/>
        <p:txBody>
          <a:bodyPr/>
          <a:lstStyle/>
          <a:p>
            <a:r>
              <a:rPr lang="en-US" sz="3600">
                <a:solidFill>
                  <a:srgbClr val="156082"/>
                </a:solidFill>
                <a:latin typeface="Helvetica" panose="020B0604020202020204" pitchFamily="34" charset="0"/>
                <a:cs typeface="Helvetica" panose="020B0604020202020204" pitchFamily="34" charset="0"/>
              </a:rPr>
              <a:t>Engineering and Consultancy Awards</a:t>
            </a:r>
            <a:endParaRPr lang="en-GB" sz="3600">
              <a:solidFill>
                <a:srgbClr val="156082"/>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BD1F399-069A-B6B5-8CCD-71081C4CD78B}"/>
              </a:ext>
            </a:extLst>
          </p:cNvPr>
          <p:cNvSpPr>
            <a:spLocks noGrp="1"/>
          </p:cNvSpPr>
          <p:nvPr>
            <p:ph idx="1"/>
          </p:nvPr>
        </p:nvSpPr>
        <p:spPr>
          <a:xfrm>
            <a:off x="838200" y="1825625"/>
            <a:ext cx="10515600" cy="2158546"/>
          </a:xfrm>
        </p:spPr>
        <p:txBody>
          <a:bodyPr>
            <a:normAutofit/>
          </a:bodyPr>
          <a:lstStyle/>
          <a:p>
            <a:pPr fontAlgn="base">
              <a:spcAft>
                <a:spcPts val="1500"/>
              </a:spcAft>
            </a:pPr>
            <a:r>
              <a:rPr lang="en-GB" sz="1800">
                <a:solidFill>
                  <a:srgbClr val="000000"/>
                </a:solidFill>
                <a:effectLst/>
                <a:latin typeface="Helvetica" panose="020B0604020202020204" pitchFamily="34" charset="0"/>
                <a:ea typeface="Times New Roman" panose="02020603050405020304" pitchFamily="18" charset="0"/>
              </a:rPr>
              <a:t>These prestigious awards celebrate the outstanding achievements of our industry and champions the best people, projects and companies from the world of engineering, consultancy and the built environment. </a:t>
            </a:r>
            <a:endParaRPr lang="en-GB" sz="1800">
              <a:effectLst/>
              <a:latin typeface="Times New Roman" panose="02020603050405020304" pitchFamily="18" charset="0"/>
              <a:ea typeface="Times New Roman" panose="02020603050405020304" pitchFamily="18" charset="0"/>
            </a:endParaRPr>
          </a:p>
          <a:p>
            <a:pPr fontAlgn="base">
              <a:spcAft>
                <a:spcPts val="1500"/>
              </a:spcAft>
            </a:pPr>
            <a:r>
              <a:rPr lang="en-GB" sz="1800">
                <a:solidFill>
                  <a:srgbClr val="000000"/>
                </a:solidFill>
                <a:effectLst/>
                <a:latin typeface="Helvetica" panose="020B0604020202020204" pitchFamily="34" charset="0"/>
                <a:ea typeface="Times New Roman" panose="02020603050405020304" pitchFamily="18" charset="0"/>
              </a:rPr>
              <a:t>The Consultancy &amp; Engineering Awards provide a great way to demonstrate industry leadership, and are they’re an excellent opportunity to celebrate performance, recognise and reward colleagues, and shine the spotlight on partners and clients.</a:t>
            </a:r>
            <a:endParaRPr lang="en-GB" sz="1800">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5B359151-45DF-C1F0-AB47-048A3F141202}"/>
              </a:ext>
            </a:extLst>
          </p:cNvPr>
          <p:cNvPicPr>
            <a:picLocks noChangeAspect="1"/>
          </p:cNvPicPr>
          <p:nvPr/>
        </p:nvPicPr>
        <p:blipFill rotWithShape="1">
          <a:blip r:embed="rId2"/>
          <a:srcRect l="14759" t="255" r="8424" b="19332"/>
          <a:stretch/>
        </p:blipFill>
        <p:spPr>
          <a:xfrm>
            <a:off x="7951126" y="4083415"/>
            <a:ext cx="4240874" cy="2774586"/>
          </a:xfrm>
          <a:prstGeom prst="rect">
            <a:avLst/>
          </a:prstGeom>
        </p:spPr>
      </p:pic>
      <p:pic>
        <p:nvPicPr>
          <p:cNvPr id="24" name="Picture 23">
            <a:extLst>
              <a:ext uri="{FF2B5EF4-FFF2-40B4-BE49-F238E27FC236}">
                <a16:creationId xmlns:a16="http://schemas.microsoft.com/office/drawing/2014/main" id="{F60EEBEC-963A-75D2-64E9-D04FB3B05DDE}"/>
              </a:ext>
            </a:extLst>
          </p:cNvPr>
          <p:cNvPicPr>
            <a:picLocks noChangeAspect="1"/>
          </p:cNvPicPr>
          <p:nvPr/>
        </p:nvPicPr>
        <p:blipFill rotWithShape="1">
          <a:blip r:embed="rId3"/>
          <a:srcRect l="7558" t="31987" r="53662" b="28631"/>
          <a:stretch/>
        </p:blipFill>
        <p:spPr>
          <a:xfrm>
            <a:off x="0" y="4094966"/>
            <a:ext cx="4255203" cy="2700789"/>
          </a:xfrm>
          <a:prstGeom prst="rect">
            <a:avLst/>
          </a:prstGeom>
        </p:spPr>
      </p:pic>
      <p:pic>
        <p:nvPicPr>
          <p:cNvPr id="14" name="Picture 13">
            <a:extLst>
              <a:ext uri="{FF2B5EF4-FFF2-40B4-BE49-F238E27FC236}">
                <a16:creationId xmlns:a16="http://schemas.microsoft.com/office/drawing/2014/main" id="{6A8C5F11-6D66-28AA-6ED0-7C29226CA469}"/>
              </a:ext>
            </a:extLst>
          </p:cNvPr>
          <p:cNvPicPr>
            <a:picLocks noChangeAspect="1"/>
          </p:cNvPicPr>
          <p:nvPr/>
        </p:nvPicPr>
        <p:blipFill rotWithShape="1">
          <a:blip r:embed="rId4"/>
          <a:srcRect t="8136" b="3287"/>
          <a:stretch/>
        </p:blipFill>
        <p:spPr>
          <a:xfrm>
            <a:off x="4067174" y="4096921"/>
            <a:ext cx="4057650" cy="2774586"/>
          </a:xfrm>
          <a:prstGeom prst="rect">
            <a:avLst/>
          </a:prstGeom>
        </p:spPr>
      </p:pic>
      <p:sp>
        <p:nvSpPr>
          <p:cNvPr id="6" name="Rectangle 5">
            <a:extLst>
              <a:ext uri="{FF2B5EF4-FFF2-40B4-BE49-F238E27FC236}">
                <a16:creationId xmlns:a16="http://schemas.microsoft.com/office/drawing/2014/main" id="{C4689673-FE4B-A3DB-ED64-20C725490606}"/>
              </a:ext>
            </a:extLst>
          </p:cNvPr>
          <p:cNvSpPr/>
          <p:nvPr/>
        </p:nvSpPr>
        <p:spPr>
          <a:xfrm>
            <a:off x="-1" y="4012852"/>
            <a:ext cx="12192000" cy="830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D1B1490-9092-46AE-9B66-0D5DD16A6039}"/>
              </a:ext>
            </a:extLst>
          </p:cNvPr>
          <p:cNvSpPr/>
          <p:nvPr/>
        </p:nvSpPr>
        <p:spPr>
          <a:xfrm flipV="1">
            <a:off x="0" y="4063452"/>
            <a:ext cx="12192000" cy="66939"/>
          </a:xfrm>
          <a:prstGeom prst="rect">
            <a:avLst/>
          </a:prstGeom>
          <a:solidFill>
            <a:srgbClr val="00A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05FCA1B-4C65-3F13-8FF2-849D098757C8}"/>
              </a:ext>
            </a:extLst>
          </p:cNvPr>
          <p:cNvSpPr/>
          <p:nvPr/>
        </p:nvSpPr>
        <p:spPr>
          <a:xfrm>
            <a:off x="-24937" y="6715310"/>
            <a:ext cx="12216937" cy="9346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09D63A0-BA8A-6A8F-856C-7EB185BC5A93}"/>
              </a:ext>
            </a:extLst>
          </p:cNvPr>
          <p:cNvSpPr/>
          <p:nvPr/>
        </p:nvSpPr>
        <p:spPr>
          <a:xfrm>
            <a:off x="-1" y="6784504"/>
            <a:ext cx="12192000" cy="87003"/>
          </a:xfrm>
          <a:prstGeom prst="rect">
            <a:avLst/>
          </a:prstGeom>
          <a:solidFill>
            <a:srgbClr val="0091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and black circle with a number&#10;&#10;Description automatically generated">
            <a:extLst>
              <a:ext uri="{FF2B5EF4-FFF2-40B4-BE49-F238E27FC236}">
                <a16:creationId xmlns:a16="http://schemas.microsoft.com/office/drawing/2014/main" id="{6EF4129F-1728-83C5-1429-60D9D57F4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829" y="726106"/>
            <a:ext cx="2005034" cy="649679"/>
          </a:xfrm>
          <a:prstGeom prst="rect">
            <a:avLst/>
          </a:prstGeom>
        </p:spPr>
      </p:pic>
    </p:spTree>
    <p:extLst>
      <p:ext uri="{BB962C8B-B14F-4D97-AF65-F5344CB8AC3E}">
        <p14:creationId xmlns:p14="http://schemas.microsoft.com/office/powerpoint/2010/main" val="446669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1282</Words>
  <Application>Microsoft Office PowerPoint</Application>
  <PresentationFormat>Widescreen</PresentationFormat>
  <Paragraphs>160</Paragraphs>
  <Slides>15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Aptos Display</vt:lpstr>
      <vt:lpstr>Aptos Narrow</vt:lpstr>
      <vt:lpstr>Arial</vt:lpstr>
      <vt:lpstr>Courier New</vt:lpstr>
      <vt:lpstr>Helvetica</vt:lpstr>
      <vt:lpstr>Roboto</vt:lpstr>
      <vt:lpstr>Times New Roman</vt:lpstr>
      <vt:lpstr>Wingdings 2</vt:lpstr>
      <vt:lpstr>Office Theme</vt:lpstr>
      <vt:lpstr>Sponsorship opportunities</vt:lpstr>
      <vt:lpstr>Sponsorship opportunities</vt:lpstr>
      <vt:lpstr>PowerPoint Presentation</vt:lpstr>
      <vt:lpstr>Why sponsor?</vt:lpstr>
      <vt:lpstr>Why sponsor?</vt:lpstr>
      <vt:lpstr> Excellence meets  opportunity </vt:lpstr>
      <vt:lpstr>EIC Parliamentary Reception  &amp; ACE Parliamentary Reception </vt:lpstr>
      <vt:lpstr> </vt:lpstr>
      <vt:lpstr>Engineering and Consultancy Awards</vt:lpstr>
      <vt:lpstr>Engineering and Consultancy Awards</vt:lpstr>
      <vt:lpstr> </vt:lpstr>
      <vt:lpstr> </vt:lpstr>
      <vt:lpstr>Industry insight &amp; guidance </vt:lpstr>
      <vt:lpstr>Industry insight &amp; guidance </vt:lpstr>
      <vt:lpstr>If your organisation would like to sponsor or partner with us, please contact  Natasha Boyle: nboyle@acenet.co.uk or  Dave Campbell: dcampbell@acenet.co.uk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Sponsorship Opportunities</dc:title>
  <dc:creator>Natasha Boyle</dc:creator>
  <cp:lastModifiedBy>Victoria Odey</cp:lastModifiedBy>
  <cp:revision>2</cp:revision>
  <dcterms:created xsi:type="dcterms:W3CDTF">2024-03-07T16:20:54Z</dcterms:created>
  <dcterms:modified xsi:type="dcterms:W3CDTF">2024-05-16T13:37:38Z</dcterms:modified>
</cp:coreProperties>
</file>